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2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26" r:id="rId3"/>
    <p:sldId id="339" r:id="rId4"/>
    <p:sldId id="276" r:id="rId5"/>
    <p:sldId id="315" r:id="rId6"/>
    <p:sldId id="260" r:id="rId7"/>
    <p:sldId id="261" r:id="rId8"/>
    <p:sldId id="349" r:id="rId9"/>
    <p:sldId id="476" r:id="rId10"/>
    <p:sldId id="482" r:id="rId11"/>
    <p:sldId id="477" r:id="rId12"/>
    <p:sldId id="483" r:id="rId13"/>
    <p:sldId id="485" r:id="rId14"/>
    <p:sldId id="487" r:id="rId15"/>
    <p:sldId id="488" r:id="rId16"/>
    <p:sldId id="498" r:id="rId17"/>
    <p:sldId id="479" r:id="rId18"/>
    <p:sldId id="362" r:id="rId19"/>
    <p:sldId id="492" r:id="rId20"/>
    <p:sldId id="387" r:id="rId21"/>
    <p:sldId id="390" r:id="rId22"/>
  </p:sldIdLst>
  <p:sldSz cx="12192000" cy="6858000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" initials="J" lastIdx="1" clrIdx="0">
    <p:extLst>
      <p:ext uri="{19B8F6BF-5375-455C-9EA6-DF929625EA0E}">
        <p15:presenceInfo xmlns:p15="http://schemas.microsoft.com/office/powerpoint/2012/main" userId="Jiř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29DCC-019F-4392-BA58-8C6DC9E6F6B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4CE88E-8FD6-4ECE-A2C5-FE2DCC62C42C}">
      <dgm:prSet/>
      <dgm:spPr/>
      <dgm:t>
        <a:bodyPr/>
        <a:lstStyle/>
        <a:p>
          <a:r>
            <a:rPr lang="cs-CZ" dirty="0"/>
            <a:t>1) kvalita vstupů - vzdělání, </a:t>
          </a:r>
          <a:r>
            <a:rPr lang="cs-CZ" dirty="0" err="1"/>
            <a:t>infra</a:t>
          </a:r>
          <a:r>
            <a:rPr lang="cs-CZ" dirty="0"/>
            <a:t>, přírodní zdroje… </a:t>
          </a:r>
          <a:endParaRPr lang="en-US" dirty="0"/>
        </a:p>
      </dgm:t>
    </dgm:pt>
    <dgm:pt modelId="{72CB3226-B0F6-44E9-BFED-8846CE6BD346}" type="parTrans" cxnId="{1183F6DA-EA72-4653-988D-B205EAAA536B}">
      <dgm:prSet/>
      <dgm:spPr/>
      <dgm:t>
        <a:bodyPr/>
        <a:lstStyle/>
        <a:p>
          <a:endParaRPr lang="en-US"/>
        </a:p>
      </dgm:t>
    </dgm:pt>
    <dgm:pt modelId="{6E00C98F-02D1-4350-8B40-3EC6D1BA21E4}" type="sibTrans" cxnId="{1183F6DA-EA72-4653-988D-B205EAAA536B}">
      <dgm:prSet/>
      <dgm:spPr/>
      <dgm:t>
        <a:bodyPr/>
        <a:lstStyle/>
        <a:p>
          <a:endParaRPr lang="en-US"/>
        </a:p>
      </dgm:t>
    </dgm:pt>
    <dgm:pt modelId="{1C05ABD1-938B-4D36-8E83-34F14FB6E9A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/>
            <a:t>2) kvalita podpůrných oborů </a:t>
          </a:r>
          <a:endParaRPr lang="en-US" dirty="0"/>
        </a:p>
      </dgm:t>
    </dgm:pt>
    <dgm:pt modelId="{1722857F-60F4-4735-9B2E-31769877DB22}" type="parTrans" cxnId="{875CB94A-6CE3-4333-9075-57A6044BECAF}">
      <dgm:prSet/>
      <dgm:spPr/>
      <dgm:t>
        <a:bodyPr/>
        <a:lstStyle/>
        <a:p>
          <a:endParaRPr lang="en-US"/>
        </a:p>
      </dgm:t>
    </dgm:pt>
    <dgm:pt modelId="{1BE15671-079D-4931-8F4C-C97F9DAAE115}" type="sibTrans" cxnId="{875CB94A-6CE3-4333-9075-57A6044BECAF}">
      <dgm:prSet/>
      <dgm:spPr/>
      <dgm:t>
        <a:bodyPr/>
        <a:lstStyle/>
        <a:p>
          <a:endParaRPr lang="en-US"/>
        </a:p>
      </dgm:t>
    </dgm:pt>
    <dgm:pt modelId="{655827F8-20A1-416B-A89D-77B75B5BB5BE}">
      <dgm:prSet/>
      <dgm:spPr/>
      <dgm:t>
        <a:bodyPr/>
        <a:lstStyle/>
        <a:p>
          <a:r>
            <a:rPr lang="cs-CZ" dirty="0"/>
            <a:t>3) náročnost trhu  </a:t>
          </a:r>
          <a:endParaRPr lang="en-US" dirty="0"/>
        </a:p>
      </dgm:t>
    </dgm:pt>
    <dgm:pt modelId="{4E556C64-7104-48C9-8E58-8A75FF0A3B72}" type="parTrans" cxnId="{4C369BD4-48EF-4036-9B54-E1562A5DFF50}">
      <dgm:prSet/>
      <dgm:spPr/>
      <dgm:t>
        <a:bodyPr/>
        <a:lstStyle/>
        <a:p>
          <a:endParaRPr lang="en-US"/>
        </a:p>
      </dgm:t>
    </dgm:pt>
    <dgm:pt modelId="{EA451040-700A-43B0-865D-FC392044EAEF}" type="sibTrans" cxnId="{4C369BD4-48EF-4036-9B54-E1562A5DFF50}">
      <dgm:prSet/>
      <dgm:spPr/>
      <dgm:t>
        <a:bodyPr/>
        <a:lstStyle/>
        <a:p>
          <a:endParaRPr lang="en-US"/>
        </a:p>
      </dgm:t>
    </dgm:pt>
    <dgm:pt modelId="{1FF8FBD8-F4FA-4EA7-825F-8262E55ECC20}">
      <dgm:prSet/>
      <dgm:spPr/>
      <dgm:t>
        <a:bodyPr/>
        <a:lstStyle/>
        <a:p>
          <a:r>
            <a:rPr lang="cs-CZ" dirty="0"/>
            <a:t>4) strategie firem: </a:t>
          </a:r>
          <a:r>
            <a:rPr lang="cs-CZ" dirty="0" err="1"/>
            <a:t>high</a:t>
          </a:r>
          <a:r>
            <a:rPr lang="cs-CZ" dirty="0"/>
            <a:t>- vs. </a:t>
          </a:r>
          <a:r>
            <a:rPr lang="cs-CZ" dirty="0" err="1"/>
            <a:t>low-road</a:t>
          </a:r>
          <a:r>
            <a:rPr lang="cs-CZ" dirty="0"/>
            <a:t>,  charakter a intenzita konkurence</a:t>
          </a:r>
          <a:endParaRPr lang="en-US" dirty="0"/>
        </a:p>
      </dgm:t>
    </dgm:pt>
    <dgm:pt modelId="{57B4FF52-2106-4735-B156-6681D8AA38F5}" type="parTrans" cxnId="{FBE8F667-7DC9-4C8D-AF9B-907E256EBF91}">
      <dgm:prSet/>
      <dgm:spPr/>
      <dgm:t>
        <a:bodyPr/>
        <a:lstStyle/>
        <a:p>
          <a:endParaRPr lang="cs-CZ"/>
        </a:p>
      </dgm:t>
    </dgm:pt>
    <dgm:pt modelId="{9E95549A-24A8-47B5-99DE-5BA26F8F92EB}" type="sibTrans" cxnId="{FBE8F667-7DC9-4C8D-AF9B-907E256EBF91}">
      <dgm:prSet/>
      <dgm:spPr/>
      <dgm:t>
        <a:bodyPr/>
        <a:lstStyle/>
        <a:p>
          <a:endParaRPr lang="cs-CZ"/>
        </a:p>
      </dgm:t>
    </dgm:pt>
    <dgm:pt modelId="{43EA0AE6-707C-4385-8293-FC5D06F91FB7}" type="pres">
      <dgm:prSet presAssocID="{18029DCC-019F-4392-BA58-8C6DC9E6F6BC}" presName="linear" presStyleCnt="0">
        <dgm:presLayoutVars>
          <dgm:animLvl val="lvl"/>
          <dgm:resizeHandles val="exact"/>
        </dgm:presLayoutVars>
      </dgm:prSet>
      <dgm:spPr/>
    </dgm:pt>
    <dgm:pt modelId="{FB0A490C-E867-4A0F-A4D0-A29E8720FB26}" type="pres">
      <dgm:prSet presAssocID="{554CE88E-8FD6-4ECE-A2C5-FE2DCC62C4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8B912D-779F-4945-83D5-E37DE3ACB700}" type="pres">
      <dgm:prSet presAssocID="{6E00C98F-02D1-4350-8B40-3EC6D1BA21E4}" presName="spacer" presStyleCnt="0"/>
      <dgm:spPr/>
    </dgm:pt>
    <dgm:pt modelId="{9D58D837-1619-43E4-8183-8509298363AD}" type="pres">
      <dgm:prSet presAssocID="{1C05ABD1-938B-4D36-8E83-34F14FB6E9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40F8D3-1B71-46F6-BC32-C9EF4F53FFDD}" type="pres">
      <dgm:prSet presAssocID="{1BE15671-079D-4931-8F4C-C97F9DAAE115}" presName="spacer" presStyleCnt="0"/>
      <dgm:spPr/>
    </dgm:pt>
    <dgm:pt modelId="{4F1826A9-7286-40EA-85C5-B3B7D465C378}" type="pres">
      <dgm:prSet presAssocID="{655827F8-20A1-416B-A89D-77B75B5BB5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32496A-46D1-4FE0-8088-05FBB9308E53}" type="pres">
      <dgm:prSet presAssocID="{EA451040-700A-43B0-865D-FC392044EAEF}" presName="spacer" presStyleCnt="0"/>
      <dgm:spPr/>
    </dgm:pt>
    <dgm:pt modelId="{7D70869B-CB9D-4EE6-9B50-71578540F314}" type="pres">
      <dgm:prSet presAssocID="{1FF8FBD8-F4FA-4EA7-825F-8262E55ECC2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1F8F26-BF36-4A17-A1F3-F58CBAC2EC0D}" type="presOf" srcId="{554CE88E-8FD6-4ECE-A2C5-FE2DCC62C42C}" destId="{FB0A490C-E867-4A0F-A4D0-A29E8720FB26}" srcOrd="0" destOrd="0" presId="urn:microsoft.com/office/officeart/2005/8/layout/vList2"/>
    <dgm:cxn modelId="{FBE8F667-7DC9-4C8D-AF9B-907E256EBF91}" srcId="{18029DCC-019F-4392-BA58-8C6DC9E6F6BC}" destId="{1FF8FBD8-F4FA-4EA7-825F-8262E55ECC20}" srcOrd="3" destOrd="0" parTransId="{57B4FF52-2106-4735-B156-6681D8AA38F5}" sibTransId="{9E95549A-24A8-47B5-99DE-5BA26F8F92EB}"/>
    <dgm:cxn modelId="{2C60A549-F8FF-4F1D-A402-C7A0B000DAAB}" type="presOf" srcId="{18029DCC-019F-4392-BA58-8C6DC9E6F6BC}" destId="{43EA0AE6-707C-4385-8293-FC5D06F91FB7}" srcOrd="0" destOrd="0" presId="urn:microsoft.com/office/officeart/2005/8/layout/vList2"/>
    <dgm:cxn modelId="{875CB94A-6CE3-4333-9075-57A6044BECAF}" srcId="{18029DCC-019F-4392-BA58-8C6DC9E6F6BC}" destId="{1C05ABD1-938B-4D36-8E83-34F14FB6E9AF}" srcOrd="1" destOrd="0" parTransId="{1722857F-60F4-4735-9B2E-31769877DB22}" sibTransId="{1BE15671-079D-4931-8F4C-C97F9DAAE115}"/>
    <dgm:cxn modelId="{54019877-D026-4263-9F3E-76067BAD0515}" type="presOf" srcId="{655827F8-20A1-416B-A89D-77B75B5BB5BE}" destId="{4F1826A9-7286-40EA-85C5-B3B7D465C378}" srcOrd="0" destOrd="0" presId="urn:microsoft.com/office/officeart/2005/8/layout/vList2"/>
    <dgm:cxn modelId="{54B6B5A0-8485-48C0-90F1-98C18A11B834}" type="presOf" srcId="{1FF8FBD8-F4FA-4EA7-825F-8262E55ECC20}" destId="{7D70869B-CB9D-4EE6-9B50-71578540F314}" srcOrd="0" destOrd="0" presId="urn:microsoft.com/office/officeart/2005/8/layout/vList2"/>
    <dgm:cxn modelId="{9C6CD3C3-12DA-4909-A685-1425811A8151}" type="presOf" srcId="{1C05ABD1-938B-4D36-8E83-34F14FB6E9AF}" destId="{9D58D837-1619-43E4-8183-8509298363AD}" srcOrd="0" destOrd="0" presId="urn:microsoft.com/office/officeart/2005/8/layout/vList2"/>
    <dgm:cxn modelId="{4C369BD4-48EF-4036-9B54-E1562A5DFF50}" srcId="{18029DCC-019F-4392-BA58-8C6DC9E6F6BC}" destId="{655827F8-20A1-416B-A89D-77B75B5BB5BE}" srcOrd="2" destOrd="0" parTransId="{4E556C64-7104-48C9-8E58-8A75FF0A3B72}" sibTransId="{EA451040-700A-43B0-865D-FC392044EAEF}"/>
    <dgm:cxn modelId="{1183F6DA-EA72-4653-988D-B205EAAA536B}" srcId="{18029DCC-019F-4392-BA58-8C6DC9E6F6BC}" destId="{554CE88E-8FD6-4ECE-A2C5-FE2DCC62C42C}" srcOrd="0" destOrd="0" parTransId="{72CB3226-B0F6-44E9-BFED-8846CE6BD346}" sibTransId="{6E00C98F-02D1-4350-8B40-3EC6D1BA21E4}"/>
    <dgm:cxn modelId="{F437291F-AA56-4559-9724-DB769475E222}" type="presParOf" srcId="{43EA0AE6-707C-4385-8293-FC5D06F91FB7}" destId="{FB0A490C-E867-4A0F-A4D0-A29E8720FB26}" srcOrd="0" destOrd="0" presId="urn:microsoft.com/office/officeart/2005/8/layout/vList2"/>
    <dgm:cxn modelId="{EEC17A2B-9C2C-46DA-A657-2EC33FE0CEB4}" type="presParOf" srcId="{43EA0AE6-707C-4385-8293-FC5D06F91FB7}" destId="{538B912D-779F-4945-83D5-E37DE3ACB700}" srcOrd="1" destOrd="0" presId="urn:microsoft.com/office/officeart/2005/8/layout/vList2"/>
    <dgm:cxn modelId="{EA8CC181-4446-489D-965B-F8BE8D73B24E}" type="presParOf" srcId="{43EA0AE6-707C-4385-8293-FC5D06F91FB7}" destId="{9D58D837-1619-43E4-8183-8509298363AD}" srcOrd="2" destOrd="0" presId="urn:microsoft.com/office/officeart/2005/8/layout/vList2"/>
    <dgm:cxn modelId="{27FF0D3F-A348-4147-8317-CE7E4C73D730}" type="presParOf" srcId="{43EA0AE6-707C-4385-8293-FC5D06F91FB7}" destId="{A340F8D3-1B71-46F6-BC32-C9EF4F53FFDD}" srcOrd="3" destOrd="0" presId="urn:microsoft.com/office/officeart/2005/8/layout/vList2"/>
    <dgm:cxn modelId="{887E7FB0-6FCB-41CB-AA5D-4AF383BCC744}" type="presParOf" srcId="{43EA0AE6-707C-4385-8293-FC5D06F91FB7}" destId="{4F1826A9-7286-40EA-85C5-B3B7D465C378}" srcOrd="4" destOrd="0" presId="urn:microsoft.com/office/officeart/2005/8/layout/vList2"/>
    <dgm:cxn modelId="{186870D2-B671-4852-8885-B5B0C0A3D041}" type="presParOf" srcId="{43EA0AE6-707C-4385-8293-FC5D06F91FB7}" destId="{3832496A-46D1-4FE0-8088-05FBB9308E53}" srcOrd="5" destOrd="0" presId="urn:microsoft.com/office/officeart/2005/8/layout/vList2"/>
    <dgm:cxn modelId="{EDD9560C-C198-4B32-A617-F4EE5C3BB2CA}" type="presParOf" srcId="{43EA0AE6-707C-4385-8293-FC5D06F91FB7}" destId="{7D70869B-CB9D-4EE6-9B50-71578540F3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D8763-534A-49E6-9E4B-A1A9E1032C8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5B4474-FE3F-4FDD-9014-29113B5465E6}">
      <dgm:prSet phldrT="[Text]"/>
      <dgm:spPr/>
      <dgm:t>
        <a:bodyPr/>
        <a:lstStyle/>
        <a:p>
          <a:r>
            <a:rPr lang="cs-CZ" dirty="0"/>
            <a:t>Vytváření a získávání znalostí</a:t>
          </a:r>
        </a:p>
      </dgm:t>
    </dgm:pt>
    <dgm:pt modelId="{99DE66CE-7198-4008-8383-7A3529A3C38D}" type="parTrans" cxnId="{1D70F9AC-B417-4E6D-A228-31E9D4004086}">
      <dgm:prSet/>
      <dgm:spPr/>
      <dgm:t>
        <a:bodyPr/>
        <a:lstStyle/>
        <a:p>
          <a:endParaRPr lang="cs-CZ"/>
        </a:p>
      </dgm:t>
    </dgm:pt>
    <dgm:pt modelId="{068E3EF5-19BD-48DF-B113-2575B45812AC}" type="sibTrans" cxnId="{1D70F9AC-B417-4E6D-A228-31E9D4004086}">
      <dgm:prSet/>
      <dgm:spPr/>
      <dgm:t>
        <a:bodyPr/>
        <a:lstStyle/>
        <a:p>
          <a:endParaRPr lang="cs-CZ"/>
        </a:p>
      </dgm:t>
    </dgm:pt>
    <dgm:pt modelId="{196FC13E-43FE-4A43-B0A9-7CEBABA51E8E}">
      <dgm:prSet phldrT="[Text]"/>
      <dgm:spPr/>
      <dgm:t>
        <a:bodyPr/>
        <a:lstStyle/>
        <a:p>
          <a:r>
            <a:rPr lang="cs-CZ" dirty="0"/>
            <a:t>Utváření trhů</a:t>
          </a:r>
        </a:p>
      </dgm:t>
    </dgm:pt>
    <dgm:pt modelId="{6656E28E-BE71-4EBA-940B-3D82885EC4B5}" type="parTrans" cxnId="{22A38319-51F8-4D85-BDDC-48EF499B0226}">
      <dgm:prSet/>
      <dgm:spPr/>
      <dgm:t>
        <a:bodyPr/>
        <a:lstStyle/>
        <a:p>
          <a:endParaRPr lang="cs-CZ"/>
        </a:p>
      </dgm:t>
    </dgm:pt>
    <dgm:pt modelId="{7A413008-514A-4142-8A17-47B980E575E5}" type="sibTrans" cxnId="{22A38319-51F8-4D85-BDDC-48EF499B0226}">
      <dgm:prSet/>
      <dgm:spPr/>
      <dgm:t>
        <a:bodyPr/>
        <a:lstStyle/>
        <a:p>
          <a:endParaRPr lang="cs-CZ"/>
        </a:p>
      </dgm:t>
    </dgm:pt>
    <dgm:pt modelId="{723E0574-3118-4248-8B1D-DEAA77932249}">
      <dgm:prSet phldrT="[Text]"/>
      <dgm:spPr/>
      <dgm:t>
        <a:bodyPr/>
        <a:lstStyle/>
        <a:p>
          <a:r>
            <a:rPr lang="cs-CZ" dirty="0"/>
            <a:t>Legitimizace změny</a:t>
          </a:r>
        </a:p>
      </dgm:t>
    </dgm:pt>
    <dgm:pt modelId="{C1A98CF8-DF05-4638-A765-96DD4C51C419}" type="parTrans" cxnId="{C5117735-FE81-4F0F-B1A2-12B76865E77B}">
      <dgm:prSet/>
      <dgm:spPr/>
      <dgm:t>
        <a:bodyPr/>
        <a:lstStyle/>
        <a:p>
          <a:endParaRPr lang="cs-CZ"/>
        </a:p>
      </dgm:t>
    </dgm:pt>
    <dgm:pt modelId="{E8104179-F5ED-4277-ABE1-FCFD455BB57C}" type="sibTrans" cxnId="{C5117735-FE81-4F0F-B1A2-12B76865E77B}">
      <dgm:prSet/>
      <dgm:spPr/>
      <dgm:t>
        <a:bodyPr/>
        <a:lstStyle/>
        <a:p>
          <a:endParaRPr lang="cs-CZ"/>
        </a:p>
      </dgm:t>
    </dgm:pt>
    <dgm:pt modelId="{1BC68BAB-BDAE-4C00-8DAA-B63F59C81F7B}">
      <dgm:prSet phldrT="[Text]"/>
      <dgm:spPr/>
      <dgm:t>
        <a:bodyPr/>
        <a:lstStyle/>
        <a:p>
          <a:r>
            <a:rPr lang="cs-CZ" dirty="0"/>
            <a:t>Modifikace regionálních aktiv</a:t>
          </a:r>
        </a:p>
      </dgm:t>
    </dgm:pt>
    <dgm:pt modelId="{2664ECFE-9D2D-4946-AD31-561A1C6D90B9}" type="parTrans" cxnId="{0F1C3F41-BDD5-4584-B5C4-5A4402EB79CA}">
      <dgm:prSet/>
      <dgm:spPr/>
      <dgm:t>
        <a:bodyPr/>
        <a:lstStyle/>
        <a:p>
          <a:endParaRPr lang="cs-CZ"/>
        </a:p>
      </dgm:t>
    </dgm:pt>
    <dgm:pt modelId="{D2045DF6-C056-4666-8282-DAA7B0BDCA6C}" type="sibTrans" cxnId="{0F1C3F41-BDD5-4584-B5C4-5A4402EB79CA}">
      <dgm:prSet/>
      <dgm:spPr/>
      <dgm:t>
        <a:bodyPr/>
        <a:lstStyle/>
        <a:p>
          <a:endParaRPr lang="cs-CZ"/>
        </a:p>
      </dgm:t>
    </dgm:pt>
    <dgm:pt modelId="{703FAD29-7609-4BE7-A3DC-F3F370879BCC}" type="pres">
      <dgm:prSet presAssocID="{91CD8763-534A-49E6-9E4B-A1A9E1032C85}" presName="diagram" presStyleCnt="0">
        <dgm:presLayoutVars>
          <dgm:dir/>
          <dgm:resizeHandles val="exact"/>
        </dgm:presLayoutVars>
      </dgm:prSet>
      <dgm:spPr/>
    </dgm:pt>
    <dgm:pt modelId="{65E28219-977A-4F65-80F4-AC4CC8160B1C}" type="pres">
      <dgm:prSet presAssocID="{715B4474-FE3F-4FDD-9014-29113B5465E6}" presName="node" presStyleLbl="node1" presStyleIdx="0" presStyleCnt="4">
        <dgm:presLayoutVars>
          <dgm:bulletEnabled val="1"/>
        </dgm:presLayoutVars>
      </dgm:prSet>
      <dgm:spPr/>
    </dgm:pt>
    <dgm:pt modelId="{34B1E0C4-FF5E-4EEE-9196-727470B8FB41}" type="pres">
      <dgm:prSet presAssocID="{068E3EF5-19BD-48DF-B113-2575B45812AC}" presName="sibTrans" presStyleCnt="0"/>
      <dgm:spPr/>
    </dgm:pt>
    <dgm:pt modelId="{A57810FD-8F41-4973-9C77-EDFB2393931D}" type="pres">
      <dgm:prSet presAssocID="{196FC13E-43FE-4A43-B0A9-7CEBABA51E8E}" presName="node" presStyleLbl="node1" presStyleIdx="1" presStyleCnt="4" custLinFactX="-10566" custLinFactY="15715" custLinFactNeighborX="-100000" custLinFactNeighborY="100000">
        <dgm:presLayoutVars>
          <dgm:bulletEnabled val="1"/>
        </dgm:presLayoutVars>
      </dgm:prSet>
      <dgm:spPr/>
    </dgm:pt>
    <dgm:pt modelId="{4F79AC62-C596-47B3-BACB-9E3071144707}" type="pres">
      <dgm:prSet presAssocID="{7A413008-514A-4142-8A17-47B980E575E5}" presName="sibTrans" presStyleCnt="0"/>
      <dgm:spPr/>
    </dgm:pt>
    <dgm:pt modelId="{23B15DCF-347A-45B7-AF7F-6ABEAEB2880E}" type="pres">
      <dgm:prSet presAssocID="{723E0574-3118-4248-8B1D-DEAA77932249}" presName="node" presStyleLbl="node1" presStyleIdx="2" presStyleCnt="4" custLinFactX="5680" custLinFactY="-18668" custLinFactNeighborX="100000" custLinFactNeighborY="-100000">
        <dgm:presLayoutVars>
          <dgm:bulletEnabled val="1"/>
        </dgm:presLayoutVars>
      </dgm:prSet>
      <dgm:spPr/>
    </dgm:pt>
    <dgm:pt modelId="{C9AF6AC8-3AB2-4E3F-8087-399A9C4C128A}" type="pres">
      <dgm:prSet presAssocID="{E8104179-F5ED-4277-ABE1-FCFD455BB57C}" presName="sibTrans" presStyleCnt="0"/>
      <dgm:spPr/>
    </dgm:pt>
    <dgm:pt modelId="{9031D7CB-C905-4654-807C-1EC34796580E}" type="pres">
      <dgm:prSet presAssocID="{1BC68BAB-BDAE-4C00-8DAA-B63F59C81F7B}" presName="node" presStyleLbl="node1" presStyleIdx="3" presStyleCnt="4" custLinFactNeighborX="-4320" custLinFactNeighborY="-952">
        <dgm:presLayoutVars>
          <dgm:bulletEnabled val="1"/>
        </dgm:presLayoutVars>
      </dgm:prSet>
      <dgm:spPr/>
    </dgm:pt>
  </dgm:ptLst>
  <dgm:cxnLst>
    <dgm:cxn modelId="{87934B00-598E-47D0-B831-CF5C281D016E}" type="presOf" srcId="{715B4474-FE3F-4FDD-9014-29113B5465E6}" destId="{65E28219-977A-4F65-80F4-AC4CC8160B1C}" srcOrd="0" destOrd="0" presId="urn:microsoft.com/office/officeart/2005/8/layout/default"/>
    <dgm:cxn modelId="{22A38319-51F8-4D85-BDDC-48EF499B0226}" srcId="{91CD8763-534A-49E6-9E4B-A1A9E1032C85}" destId="{196FC13E-43FE-4A43-B0A9-7CEBABA51E8E}" srcOrd="1" destOrd="0" parTransId="{6656E28E-BE71-4EBA-940B-3D82885EC4B5}" sibTransId="{7A413008-514A-4142-8A17-47B980E575E5}"/>
    <dgm:cxn modelId="{C5117735-FE81-4F0F-B1A2-12B76865E77B}" srcId="{91CD8763-534A-49E6-9E4B-A1A9E1032C85}" destId="{723E0574-3118-4248-8B1D-DEAA77932249}" srcOrd="2" destOrd="0" parTransId="{C1A98CF8-DF05-4638-A765-96DD4C51C419}" sibTransId="{E8104179-F5ED-4277-ABE1-FCFD455BB57C}"/>
    <dgm:cxn modelId="{0F1C3F41-BDD5-4584-B5C4-5A4402EB79CA}" srcId="{91CD8763-534A-49E6-9E4B-A1A9E1032C85}" destId="{1BC68BAB-BDAE-4C00-8DAA-B63F59C81F7B}" srcOrd="3" destOrd="0" parTransId="{2664ECFE-9D2D-4946-AD31-561A1C6D90B9}" sibTransId="{D2045DF6-C056-4666-8282-DAA7B0BDCA6C}"/>
    <dgm:cxn modelId="{B2E5F673-1C91-4C80-8F7C-070D4892B405}" type="presOf" srcId="{196FC13E-43FE-4A43-B0A9-7CEBABA51E8E}" destId="{A57810FD-8F41-4973-9C77-EDFB2393931D}" srcOrd="0" destOrd="0" presId="urn:microsoft.com/office/officeart/2005/8/layout/default"/>
    <dgm:cxn modelId="{4559FFA5-8242-4314-AD1F-2BC72FAA4666}" type="presOf" srcId="{91CD8763-534A-49E6-9E4B-A1A9E1032C85}" destId="{703FAD29-7609-4BE7-A3DC-F3F370879BCC}" srcOrd="0" destOrd="0" presId="urn:microsoft.com/office/officeart/2005/8/layout/default"/>
    <dgm:cxn modelId="{1D70F9AC-B417-4E6D-A228-31E9D4004086}" srcId="{91CD8763-534A-49E6-9E4B-A1A9E1032C85}" destId="{715B4474-FE3F-4FDD-9014-29113B5465E6}" srcOrd="0" destOrd="0" parTransId="{99DE66CE-7198-4008-8383-7A3529A3C38D}" sibTransId="{068E3EF5-19BD-48DF-B113-2575B45812AC}"/>
    <dgm:cxn modelId="{0790D7BA-CCC6-4AF3-A0CD-D5C8005352E5}" type="presOf" srcId="{1BC68BAB-BDAE-4C00-8DAA-B63F59C81F7B}" destId="{9031D7CB-C905-4654-807C-1EC34796580E}" srcOrd="0" destOrd="0" presId="urn:microsoft.com/office/officeart/2005/8/layout/default"/>
    <dgm:cxn modelId="{0F4269FC-BF41-419D-B633-E958FDA75109}" type="presOf" srcId="{723E0574-3118-4248-8B1D-DEAA77932249}" destId="{23B15DCF-347A-45B7-AF7F-6ABEAEB2880E}" srcOrd="0" destOrd="0" presId="urn:microsoft.com/office/officeart/2005/8/layout/default"/>
    <dgm:cxn modelId="{12C6021A-5DF0-41B3-AF2D-E44D142C13E9}" type="presParOf" srcId="{703FAD29-7609-4BE7-A3DC-F3F370879BCC}" destId="{65E28219-977A-4F65-80F4-AC4CC8160B1C}" srcOrd="0" destOrd="0" presId="urn:microsoft.com/office/officeart/2005/8/layout/default"/>
    <dgm:cxn modelId="{E9C127F3-46D7-446D-970A-5E5CE5E8E9E6}" type="presParOf" srcId="{703FAD29-7609-4BE7-A3DC-F3F370879BCC}" destId="{34B1E0C4-FF5E-4EEE-9196-727470B8FB41}" srcOrd="1" destOrd="0" presId="urn:microsoft.com/office/officeart/2005/8/layout/default"/>
    <dgm:cxn modelId="{E363CB6E-CD14-4BAF-A02D-C5833087CD05}" type="presParOf" srcId="{703FAD29-7609-4BE7-A3DC-F3F370879BCC}" destId="{A57810FD-8F41-4973-9C77-EDFB2393931D}" srcOrd="2" destOrd="0" presId="urn:microsoft.com/office/officeart/2005/8/layout/default"/>
    <dgm:cxn modelId="{8959FF35-E26D-45B7-A214-37E50388C200}" type="presParOf" srcId="{703FAD29-7609-4BE7-A3DC-F3F370879BCC}" destId="{4F79AC62-C596-47B3-BACB-9E3071144707}" srcOrd="3" destOrd="0" presId="urn:microsoft.com/office/officeart/2005/8/layout/default"/>
    <dgm:cxn modelId="{C17BA8DA-DE6D-48AC-886C-F6A178D9513B}" type="presParOf" srcId="{703FAD29-7609-4BE7-A3DC-F3F370879BCC}" destId="{23B15DCF-347A-45B7-AF7F-6ABEAEB2880E}" srcOrd="4" destOrd="0" presId="urn:microsoft.com/office/officeart/2005/8/layout/default"/>
    <dgm:cxn modelId="{DC06522D-2014-41FE-968C-5D0C68DA1F63}" type="presParOf" srcId="{703FAD29-7609-4BE7-A3DC-F3F370879BCC}" destId="{C9AF6AC8-3AB2-4E3F-8087-399A9C4C128A}" srcOrd="5" destOrd="0" presId="urn:microsoft.com/office/officeart/2005/8/layout/default"/>
    <dgm:cxn modelId="{7634A1D0-B2DD-48EA-BA39-EC91B8C0990C}" type="presParOf" srcId="{703FAD29-7609-4BE7-A3DC-F3F370879BCC}" destId="{9031D7CB-C905-4654-807C-1EC34796580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F33E92-3DBD-4205-8779-38910FC922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D1A2FC-853D-419F-A506-A10B90D7FCBA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Na pochopení, že </a:t>
          </a:r>
          <a:r>
            <a:rPr lang="cs-CZ" b="1" dirty="0">
              <a:solidFill>
                <a:schemeClr val="tx1"/>
              </a:solidFill>
            </a:rPr>
            <a:t>pro úspěch firmy a výzkumné organizace je důležitá kvalita „okolí“ </a:t>
          </a:r>
          <a:endParaRPr lang="en-US" dirty="0">
            <a:solidFill>
              <a:schemeClr val="tx1"/>
            </a:solidFill>
          </a:endParaRPr>
        </a:p>
      </dgm:t>
    </dgm:pt>
    <dgm:pt modelId="{44970EC1-D236-4285-A72B-F90E277C9EF3}" type="parTrans" cxnId="{0375285C-C8D5-42C2-A6BF-6B495BB56F86}">
      <dgm:prSet/>
      <dgm:spPr/>
      <dgm:t>
        <a:bodyPr/>
        <a:lstStyle/>
        <a:p>
          <a:endParaRPr lang="en-US"/>
        </a:p>
      </dgm:t>
    </dgm:pt>
    <dgm:pt modelId="{98B1DB9F-4676-484E-BEA3-593FC12C56C5}" type="sibTrans" cxnId="{0375285C-C8D5-42C2-A6BF-6B495BB56F86}">
      <dgm:prSet/>
      <dgm:spPr/>
      <dgm:t>
        <a:bodyPr/>
        <a:lstStyle/>
        <a:p>
          <a:endParaRPr lang="en-US"/>
        </a:p>
      </dgm:t>
    </dgm:pt>
    <dgm:pt modelId="{1C72CB5C-4862-45BB-A8A4-2FB96D094D1D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Na přijetí </a:t>
          </a:r>
          <a:r>
            <a:rPr lang="cs-CZ" b="1" dirty="0">
              <a:solidFill>
                <a:schemeClr val="tx1"/>
              </a:solidFill>
            </a:rPr>
            <a:t>spoluzodpovědnosti za kvalitu „okolí“, </a:t>
          </a:r>
          <a:r>
            <a:rPr lang="cs-CZ" dirty="0">
              <a:solidFill>
                <a:schemeClr val="tx1"/>
              </a:solidFill>
            </a:rPr>
            <a:t>tj. RIS.</a:t>
          </a:r>
          <a:endParaRPr lang="en-US" dirty="0">
            <a:solidFill>
              <a:schemeClr val="tx1"/>
            </a:solidFill>
          </a:endParaRPr>
        </a:p>
      </dgm:t>
    </dgm:pt>
    <dgm:pt modelId="{360062AA-E0FA-49C0-BC59-9D62BD88C27E}" type="parTrans" cxnId="{D958968B-9976-4A87-8E9D-AF9695E57C40}">
      <dgm:prSet/>
      <dgm:spPr/>
      <dgm:t>
        <a:bodyPr/>
        <a:lstStyle/>
        <a:p>
          <a:endParaRPr lang="en-US"/>
        </a:p>
      </dgm:t>
    </dgm:pt>
    <dgm:pt modelId="{79B9216E-1ADE-48B0-8630-8BA276CC906F}" type="sibTrans" cxnId="{D958968B-9976-4A87-8E9D-AF9695E57C40}">
      <dgm:prSet/>
      <dgm:spPr/>
      <dgm:t>
        <a:bodyPr/>
        <a:lstStyle/>
        <a:p>
          <a:endParaRPr lang="en-US"/>
        </a:p>
      </dgm:t>
    </dgm:pt>
    <dgm:pt modelId="{C5DC5E8A-AF4F-46B0-A744-8F0D95153F27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Na úrovni sociálního kapitálu a míře důvěry </a:t>
          </a:r>
          <a:endParaRPr lang="en-US" dirty="0">
            <a:solidFill>
              <a:schemeClr val="tx1"/>
            </a:solidFill>
          </a:endParaRPr>
        </a:p>
      </dgm:t>
    </dgm:pt>
    <dgm:pt modelId="{573CF117-EB63-427A-A3A7-47D816C98B01}" type="parTrans" cxnId="{F26F4027-BB80-4D94-821C-F9F685D8178E}">
      <dgm:prSet/>
      <dgm:spPr/>
      <dgm:t>
        <a:bodyPr/>
        <a:lstStyle/>
        <a:p>
          <a:endParaRPr lang="en-US"/>
        </a:p>
      </dgm:t>
    </dgm:pt>
    <dgm:pt modelId="{3E879295-D566-48A1-AAEC-7A2810763756}" type="sibTrans" cxnId="{F26F4027-BB80-4D94-821C-F9F685D8178E}">
      <dgm:prSet/>
      <dgm:spPr/>
      <dgm:t>
        <a:bodyPr/>
        <a:lstStyle/>
        <a:p>
          <a:endParaRPr lang="en-US"/>
        </a:p>
      </dgm:t>
    </dgm:pt>
    <dgm:pt modelId="{A0CCB344-AC23-4F66-9F6B-9CE27260D828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Na regionální identitě</a:t>
          </a:r>
          <a:endParaRPr lang="en-US" dirty="0">
            <a:solidFill>
              <a:schemeClr val="tx1"/>
            </a:solidFill>
          </a:endParaRPr>
        </a:p>
      </dgm:t>
    </dgm:pt>
    <dgm:pt modelId="{6EB2ABE1-6B6A-41F4-AE8E-51EAFA49886B}" type="parTrans" cxnId="{04B510FD-CFE1-4113-8819-840268BFE382}">
      <dgm:prSet/>
      <dgm:spPr/>
      <dgm:t>
        <a:bodyPr/>
        <a:lstStyle/>
        <a:p>
          <a:endParaRPr lang="en-US"/>
        </a:p>
      </dgm:t>
    </dgm:pt>
    <dgm:pt modelId="{9886670A-5DA2-4A8C-A5E1-AF50FDB5C557}" type="sibTrans" cxnId="{04B510FD-CFE1-4113-8819-840268BFE382}">
      <dgm:prSet/>
      <dgm:spPr/>
      <dgm:t>
        <a:bodyPr/>
        <a:lstStyle/>
        <a:p>
          <a:endParaRPr lang="en-US"/>
        </a:p>
      </dgm:t>
    </dgm:pt>
    <dgm:pt modelId="{4EA04763-4941-4FC6-9B21-42075805E9AE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V případě </a:t>
          </a:r>
          <a:r>
            <a:rPr lang="cs-CZ" b="1" dirty="0" err="1">
              <a:solidFill>
                <a:schemeClr val="tx1"/>
              </a:solidFill>
            </a:rPr>
            <a:t>někt</a:t>
          </a:r>
          <a:r>
            <a:rPr lang="cs-CZ" b="1" dirty="0">
              <a:solidFill>
                <a:schemeClr val="tx1"/>
              </a:solidFill>
            </a:rPr>
            <a:t>. aktérů (veřejná správa) také na </a:t>
          </a:r>
          <a:r>
            <a:rPr lang="cs-CZ" b="1" dirty="0" err="1">
              <a:solidFill>
                <a:schemeClr val="tx1"/>
              </a:solidFill>
            </a:rPr>
            <a:t>legisl</a:t>
          </a:r>
          <a:r>
            <a:rPr lang="cs-CZ" b="1" dirty="0">
              <a:solidFill>
                <a:schemeClr val="tx1"/>
              </a:solidFill>
            </a:rPr>
            <a:t>. kompetencích  </a:t>
          </a:r>
          <a:endParaRPr lang="en-US" dirty="0">
            <a:solidFill>
              <a:schemeClr val="tx1"/>
            </a:solidFill>
          </a:endParaRPr>
        </a:p>
      </dgm:t>
    </dgm:pt>
    <dgm:pt modelId="{2712C73D-4C22-4D93-9F73-9B4AE1E218E4}" type="parTrans" cxnId="{7C2A4B22-14D1-4650-9935-E8FEC79BA53B}">
      <dgm:prSet/>
      <dgm:spPr/>
      <dgm:t>
        <a:bodyPr/>
        <a:lstStyle/>
        <a:p>
          <a:endParaRPr lang="en-US"/>
        </a:p>
      </dgm:t>
    </dgm:pt>
    <dgm:pt modelId="{83732D94-B9B1-43CE-AE5A-EEEE04B22D69}" type="sibTrans" cxnId="{7C2A4B22-14D1-4650-9935-E8FEC79BA53B}">
      <dgm:prSet/>
      <dgm:spPr/>
      <dgm:t>
        <a:bodyPr/>
        <a:lstStyle/>
        <a:p>
          <a:endParaRPr lang="en-US"/>
        </a:p>
      </dgm:t>
    </dgm:pt>
    <dgm:pt modelId="{364C3411-DF3F-4794-B205-2BCCA8477A5C}" type="pres">
      <dgm:prSet presAssocID="{06F33E92-3DBD-4205-8779-38910FC9226C}" presName="linear" presStyleCnt="0">
        <dgm:presLayoutVars>
          <dgm:animLvl val="lvl"/>
          <dgm:resizeHandles val="exact"/>
        </dgm:presLayoutVars>
      </dgm:prSet>
      <dgm:spPr/>
    </dgm:pt>
    <dgm:pt modelId="{A7EF305A-2578-4678-B594-5A67EB14310F}" type="pres">
      <dgm:prSet presAssocID="{F1D1A2FC-853D-419F-A506-A10B90D7FCB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D47B5F-AC41-4F15-82A4-98219D1A35CB}" type="pres">
      <dgm:prSet presAssocID="{98B1DB9F-4676-484E-BEA3-593FC12C56C5}" presName="spacer" presStyleCnt="0"/>
      <dgm:spPr/>
    </dgm:pt>
    <dgm:pt modelId="{62B2CFD1-8E4C-48DE-8864-5A45B9164AEF}" type="pres">
      <dgm:prSet presAssocID="{1C72CB5C-4862-45BB-A8A4-2FB96D094D1D}" presName="parentText" presStyleLbl="node1" presStyleIdx="1" presStyleCnt="5" custLinFactNeighborX="-451" custLinFactNeighborY="25198">
        <dgm:presLayoutVars>
          <dgm:chMax val="0"/>
          <dgm:bulletEnabled val="1"/>
        </dgm:presLayoutVars>
      </dgm:prSet>
      <dgm:spPr/>
    </dgm:pt>
    <dgm:pt modelId="{953522E1-17CC-4CCA-AB51-BCEB6D131707}" type="pres">
      <dgm:prSet presAssocID="{79B9216E-1ADE-48B0-8630-8BA276CC906F}" presName="spacer" presStyleCnt="0"/>
      <dgm:spPr/>
    </dgm:pt>
    <dgm:pt modelId="{AA04F58F-03B2-435D-B8E0-1F9F3998C5D5}" type="pres">
      <dgm:prSet presAssocID="{C5DC5E8A-AF4F-46B0-A744-8F0D95153F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814614-2A2C-4D15-BC55-CF42054E8970}" type="pres">
      <dgm:prSet presAssocID="{3E879295-D566-48A1-AAEC-7A2810763756}" presName="spacer" presStyleCnt="0"/>
      <dgm:spPr/>
    </dgm:pt>
    <dgm:pt modelId="{6198C1A5-7B76-4E6B-8D0A-BFFC6D7142EF}" type="pres">
      <dgm:prSet presAssocID="{A0CCB344-AC23-4F66-9F6B-9CE27260D82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807B69-1E64-4F79-B005-B28ED562AE66}" type="pres">
      <dgm:prSet presAssocID="{9886670A-5DA2-4A8C-A5E1-AF50FDB5C557}" presName="spacer" presStyleCnt="0"/>
      <dgm:spPr/>
    </dgm:pt>
    <dgm:pt modelId="{A2915709-FD17-493A-9FE2-24E14F8FBFC8}" type="pres">
      <dgm:prSet presAssocID="{4EA04763-4941-4FC6-9B21-42075805E9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8AC2B07-F3A3-4C73-A391-98AD3FF47DA8}" type="presOf" srcId="{F1D1A2FC-853D-419F-A506-A10B90D7FCBA}" destId="{A7EF305A-2578-4678-B594-5A67EB14310F}" srcOrd="0" destOrd="0" presId="urn:microsoft.com/office/officeart/2005/8/layout/vList2"/>
    <dgm:cxn modelId="{B35B591F-D4AE-4AFD-B851-81B493C1ABD5}" type="presOf" srcId="{1C72CB5C-4862-45BB-A8A4-2FB96D094D1D}" destId="{62B2CFD1-8E4C-48DE-8864-5A45B9164AEF}" srcOrd="0" destOrd="0" presId="urn:microsoft.com/office/officeart/2005/8/layout/vList2"/>
    <dgm:cxn modelId="{7C2A4B22-14D1-4650-9935-E8FEC79BA53B}" srcId="{06F33E92-3DBD-4205-8779-38910FC9226C}" destId="{4EA04763-4941-4FC6-9B21-42075805E9AE}" srcOrd="4" destOrd="0" parTransId="{2712C73D-4C22-4D93-9F73-9B4AE1E218E4}" sibTransId="{83732D94-B9B1-43CE-AE5A-EEEE04B22D69}"/>
    <dgm:cxn modelId="{F26F4027-BB80-4D94-821C-F9F685D8178E}" srcId="{06F33E92-3DBD-4205-8779-38910FC9226C}" destId="{C5DC5E8A-AF4F-46B0-A744-8F0D95153F27}" srcOrd="2" destOrd="0" parTransId="{573CF117-EB63-427A-A3A7-47D816C98B01}" sibTransId="{3E879295-D566-48A1-AAEC-7A2810763756}"/>
    <dgm:cxn modelId="{D141D237-5B56-47FE-8707-FC13C41F1E9B}" type="presOf" srcId="{A0CCB344-AC23-4F66-9F6B-9CE27260D828}" destId="{6198C1A5-7B76-4E6B-8D0A-BFFC6D7142EF}" srcOrd="0" destOrd="0" presId="urn:microsoft.com/office/officeart/2005/8/layout/vList2"/>
    <dgm:cxn modelId="{0375285C-C8D5-42C2-A6BF-6B495BB56F86}" srcId="{06F33E92-3DBD-4205-8779-38910FC9226C}" destId="{F1D1A2FC-853D-419F-A506-A10B90D7FCBA}" srcOrd="0" destOrd="0" parTransId="{44970EC1-D236-4285-A72B-F90E277C9EF3}" sibTransId="{98B1DB9F-4676-484E-BEA3-593FC12C56C5}"/>
    <dgm:cxn modelId="{6E1E1864-87A6-42D7-8862-165E8B2E9057}" type="presOf" srcId="{4EA04763-4941-4FC6-9B21-42075805E9AE}" destId="{A2915709-FD17-493A-9FE2-24E14F8FBFC8}" srcOrd="0" destOrd="0" presId="urn:microsoft.com/office/officeart/2005/8/layout/vList2"/>
    <dgm:cxn modelId="{D958968B-9976-4A87-8E9D-AF9695E57C40}" srcId="{06F33E92-3DBD-4205-8779-38910FC9226C}" destId="{1C72CB5C-4862-45BB-A8A4-2FB96D094D1D}" srcOrd="1" destOrd="0" parTransId="{360062AA-E0FA-49C0-BC59-9D62BD88C27E}" sibTransId="{79B9216E-1ADE-48B0-8630-8BA276CC906F}"/>
    <dgm:cxn modelId="{F06424B1-1BDF-4C33-9BF1-12A5D7759287}" type="presOf" srcId="{06F33E92-3DBD-4205-8779-38910FC9226C}" destId="{364C3411-DF3F-4794-B205-2BCCA8477A5C}" srcOrd="0" destOrd="0" presId="urn:microsoft.com/office/officeart/2005/8/layout/vList2"/>
    <dgm:cxn modelId="{BE9A27EE-ECCA-4853-8C0F-2251E840A74C}" type="presOf" srcId="{C5DC5E8A-AF4F-46B0-A744-8F0D95153F27}" destId="{AA04F58F-03B2-435D-B8E0-1F9F3998C5D5}" srcOrd="0" destOrd="0" presId="urn:microsoft.com/office/officeart/2005/8/layout/vList2"/>
    <dgm:cxn modelId="{04B510FD-CFE1-4113-8819-840268BFE382}" srcId="{06F33E92-3DBD-4205-8779-38910FC9226C}" destId="{A0CCB344-AC23-4F66-9F6B-9CE27260D828}" srcOrd="3" destOrd="0" parTransId="{6EB2ABE1-6B6A-41F4-AE8E-51EAFA49886B}" sibTransId="{9886670A-5DA2-4A8C-A5E1-AF50FDB5C557}"/>
    <dgm:cxn modelId="{A7AD6BAD-DF0B-4B6F-B330-A383008B0C42}" type="presParOf" srcId="{364C3411-DF3F-4794-B205-2BCCA8477A5C}" destId="{A7EF305A-2578-4678-B594-5A67EB14310F}" srcOrd="0" destOrd="0" presId="urn:microsoft.com/office/officeart/2005/8/layout/vList2"/>
    <dgm:cxn modelId="{73ED9847-39C3-4913-B784-F0F755741273}" type="presParOf" srcId="{364C3411-DF3F-4794-B205-2BCCA8477A5C}" destId="{EDD47B5F-AC41-4F15-82A4-98219D1A35CB}" srcOrd="1" destOrd="0" presId="urn:microsoft.com/office/officeart/2005/8/layout/vList2"/>
    <dgm:cxn modelId="{C8253D14-1734-4B69-B17D-5A08CD61CE44}" type="presParOf" srcId="{364C3411-DF3F-4794-B205-2BCCA8477A5C}" destId="{62B2CFD1-8E4C-48DE-8864-5A45B9164AEF}" srcOrd="2" destOrd="0" presId="urn:microsoft.com/office/officeart/2005/8/layout/vList2"/>
    <dgm:cxn modelId="{CF5A8B42-B5FE-4719-BB5D-02C4B53FD639}" type="presParOf" srcId="{364C3411-DF3F-4794-B205-2BCCA8477A5C}" destId="{953522E1-17CC-4CCA-AB51-BCEB6D131707}" srcOrd="3" destOrd="0" presId="urn:microsoft.com/office/officeart/2005/8/layout/vList2"/>
    <dgm:cxn modelId="{20F82049-CF0A-420D-A46C-7C636424E820}" type="presParOf" srcId="{364C3411-DF3F-4794-B205-2BCCA8477A5C}" destId="{AA04F58F-03B2-435D-B8E0-1F9F3998C5D5}" srcOrd="4" destOrd="0" presId="urn:microsoft.com/office/officeart/2005/8/layout/vList2"/>
    <dgm:cxn modelId="{43E784AA-4A88-44C3-959C-5CC6B00863E4}" type="presParOf" srcId="{364C3411-DF3F-4794-B205-2BCCA8477A5C}" destId="{36814614-2A2C-4D15-BC55-CF42054E8970}" srcOrd="5" destOrd="0" presId="urn:microsoft.com/office/officeart/2005/8/layout/vList2"/>
    <dgm:cxn modelId="{F94B3857-B804-41E8-BC4A-D649EF01691E}" type="presParOf" srcId="{364C3411-DF3F-4794-B205-2BCCA8477A5C}" destId="{6198C1A5-7B76-4E6B-8D0A-BFFC6D7142EF}" srcOrd="6" destOrd="0" presId="urn:microsoft.com/office/officeart/2005/8/layout/vList2"/>
    <dgm:cxn modelId="{5A913527-288B-4710-A434-24D11DDDD9FA}" type="presParOf" srcId="{364C3411-DF3F-4794-B205-2BCCA8477A5C}" destId="{84807B69-1E64-4F79-B005-B28ED562AE66}" srcOrd="7" destOrd="0" presId="urn:microsoft.com/office/officeart/2005/8/layout/vList2"/>
    <dgm:cxn modelId="{92FA6BA2-051D-434A-8116-2DABAEA5EE1E}" type="presParOf" srcId="{364C3411-DF3F-4794-B205-2BCCA8477A5C}" destId="{A2915709-FD17-493A-9FE2-24E14F8FBF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F0CD6-B979-486F-AB32-B43D081A08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A4273-40C0-41B1-96B0-F05A44AE57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1) </a:t>
          </a:r>
          <a:r>
            <a:rPr lang="cs-CZ" sz="2400" b="1" dirty="0"/>
            <a:t>Podpora jednotlivým firmám, příp. výzkumným organizacím </a:t>
          </a:r>
          <a:r>
            <a:rPr lang="cs-CZ" sz="2400" dirty="0"/>
            <a:t>(</a:t>
          </a:r>
          <a:r>
            <a:rPr lang="cs-CZ" sz="2400" dirty="0" err="1"/>
            <a:t>PlatInn</a:t>
          </a:r>
          <a:r>
            <a:rPr lang="cs-CZ" sz="2400" dirty="0"/>
            <a:t>, </a:t>
          </a:r>
          <a:r>
            <a:rPr lang="cs-CZ" sz="2400" dirty="0" err="1"/>
            <a:t>Starcube</a:t>
          </a:r>
          <a:r>
            <a:rPr lang="cs-CZ" sz="2400" dirty="0"/>
            <a:t>….)</a:t>
          </a:r>
          <a:endParaRPr lang="en-US" sz="2400" dirty="0"/>
        </a:p>
      </dgm:t>
    </dgm:pt>
    <dgm:pt modelId="{031929C3-075B-4431-9274-6E81417A0A80}" type="parTrans" cxnId="{E0B5EE35-7CE7-4E86-A093-0393AA6693FF}">
      <dgm:prSet/>
      <dgm:spPr/>
      <dgm:t>
        <a:bodyPr/>
        <a:lstStyle/>
        <a:p>
          <a:endParaRPr lang="en-US"/>
        </a:p>
      </dgm:t>
    </dgm:pt>
    <dgm:pt modelId="{38EBDDBE-8FA5-4194-92AA-4D87EA5CF74E}" type="sibTrans" cxnId="{E0B5EE35-7CE7-4E86-A093-0393AA6693FF}">
      <dgm:prSet/>
      <dgm:spPr/>
      <dgm:t>
        <a:bodyPr/>
        <a:lstStyle/>
        <a:p>
          <a:endParaRPr lang="en-US"/>
        </a:p>
      </dgm:t>
    </dgm:pt>
    <dgm:pt modelId="{F1091FBF-C9D1-445B-AB20-FF70050409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2) </a:t>
          </a:r>
          <a:r>
            <a:rPr lang="cs-CZ" sz="2400" b="1" dirty="0"/>
            <a:t>Systémové aktivity </a:t>
          </a:r>
          <a:r>
            <a:rPr lang="cs-CZ" sz="2400" dirty="0"/>
            <a:t>– obousměrné sdílení informací a znalostí – </a:t>
          </a:r>
          <a:r>
            <a:rPr lang="cs-CZ" sz="2400" b="0" dirty="0"/>
            <a:t>kvalitní</a:t>
          </a:r>
          <a:r>
            <a:rPr lang="cs-CZ" sz="2400" b="1" dirty="0"/>
            <a:t> zpětná vazba</a:t>
          </a:r>
          <a:r>
            <a:rPr lang="cs-CZ" sz="2400" dirty="0"/>
            <a:t>, </a:t>
          </a:r>
          <a:r>
            <a:rPr lang="cs-CZ" sz="1800" dirty="0"/>
            <a:t>tj.  nejen informace o problémech a příležitostech, ale i „</a:t>
          </a:r>
          <a:r>
            <a:rPr lang="cs-CZ" sz="1800" b="1" dirty="0"/>
            <a:t>systém včasného varování</a:t>
          </a:r>
          <a:r>
            <a:rPr lang="cs-CZ" sz="1800" dirty="0"/>
            <a:t>“ </a:t>
          </a:r>
          <a:r>
            <a:rPr lang="cs-CZ" sz="1400" dirty="0"/>
            <a:t>(Velvet Innovation </a:t>
          </a:r>
          <a:r>
            <a:rPr lang="cs-CZ" sz="1400" dirty="0" err="1"/>
            <a:t>Meetups</a:t>
          </a:r>
          <a:r>
            <a:rPr lang="cs-CZ" sz="1400" dirty="0"/>
            <a:t>, inovační platformy, aktivity v oblasti rozvoje LZ apod., 120´´pro inovace).</a:t>
          </a:r>
          <a:endParaRPr lang="en-US" sz="1400" dirty="0"/>
        </a:p>
      </dgm:t>
    </dgm:pt>
    <dgm:pt modelId="{05ACE7FF-6E76-47BA-8200-6C31F0622CBB}" type="parTrans" cxnId="{82C70720-CFEA-4BF9-B824-E5F56A6D16B4}">
      <dgm:prSet/>
      <dgm:spPr/>
      <dgm:t>
        <a:bodyPr/>
        <a:lstStyle/>
        <a:p>
          <a:endParaRPr lang="en-US"/>
        </a:p>
      </dgm:t>
    </dgm:pt>
    <dgm:pt modelId="{CECFACEC-EB65-4104-A0DF-A4B9FAF9FAAB}" type="sibTrans" cxnId="{82C70720-CFEA-4BF9-B824-E5F56A6D16B4}">
      <dgm:prSet/>
      <dgm:spPr/>
      <dgm:t>
        <a:bodyPr/>
        <a:lstStyle/>
        <a:p>
          <a:endParaRPr lang="en-US"/>
        </a:p>
      </dgm:t>
    </dgm:pt>
    <dgm:pt modelId="{80E42FC2-DDE8-4D2E-8FDC-71DEDE71DBEC}" type="pres">
      <dgm:prSet presAssocID="{FD7F0CD6-B979-486F-AB32-B43D081A08F2}" presName="root" presStyleCnt="0">
        <dgm:presLayoutVars>
          <dgm:dir/>
          <dgm:resizeHandles val="exact"/>
        </dgm:presLayoutVars>
      </dgm:prSet>
      <dgm:spPr/>
    </dgm:pt>
    <dgm:pt modelId="{654983A1-6D2E-439E-8F14-4EA9FFF2F5CE}" type="pres">
      <dgm:prSet presAssocID="{DDAA4273-40C0-41B1-96B0-F05A44AE574F}" presName="compNode" presStyleCnt="0"/>
      <dgm:spPr/>
    </dgm:pt>
    <dgm:pt modelId="{968F9D1B-D818-4CEF-8C18-45CBD45FBD38}" type="pres">
      <dgm:prSet presAssocID="{DDAA4273-40C0-41B1-96B0-F05A44AE574F}" presName="bgRect" presStyleLbl="bgShp" presStyleIdx="0" presStyleCnt="2"/>
      <dgm:spPr/>
    </dgm:pt>
    <dgm:pt modelId="{A34AB775-94A8-449F-A4B9-51EB40B9CB03}" type="pres">
      <dgm:prSet presAssocID="{DDAA4273-40C0-41B1-96B0-F05A44AE574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6EBA7E82-B8F7-4624-9E1E-BE6D8241033C}" type="pres">
      <dgm:prSet presAssocID="{DDAA4273-40C0-41B1-96B0-F05A44AE574F}" presName="spaceRect" presStyleCnt="0"/>
      <dgm:spPr/>
    </dgm:pt>
    <dgm:pt modelId="{D700B179-FDEF-4A45-BEB6-7708EC5F1B41}" type="pres">
      <dgm:prSet presAssocID="{DDAA4273-40C0-41B1-96B0-F05A44AE574F}" presName="parTx" presStyleLbl="revTx" presStyleIdx="0" presStyleCnt="2">
        <dgm:presLayoutVars>
          <dgm:chMax val="0"/>
          <dgm:chPref val="0"/>
        </dgm:presLayoutVars>
      </dgm:prSet>
      <dgm:spPr/>
    </dgm:pt>
    <dgm:pt modelId="{858A659B-7C8A-4C01-99FE-048A6ACD9CE2}" type="pres">
      <dgm:prSet presAssocID="{38EBDDBE-8FA5-4194-92AA-4D87EA5CF74E}" presName="sibTrans" presStyleCnt="0"/>
      <dgm:spPr/>
    </dgm:pt>
    <dgm:pt modelId="{E2CB73A5-673D-4DDF-9F84-DD462815D61C}" type="pres">
      <dgm:prSet presAssocID="{F1091FBF-C9D1-445B-AB20-FF70050409C6}" presName="compNode" presStyleCnt="0"/>
      <dgm:spPr/>
    </dgm:pt>
    <dgm:pt modelId="{5C598A15-E4B5-4ADA-988F-F2B60BEFE512}" type="pres">
      <dgm:prSet presAssocID="{F1091FBF-C9D1-445B-AB20-FF70050409C6}" presName="bgRect" presStyleLbl="bgShp" presStyleIdx="1" presStyleCnt="2"/>
      <dgm:spPr/>
    </dgm:pt>
    <dgm:pt modelId="{745094C4-41CE-41D7-B2C2-CA69D493E93F}" type="pres">
      <dgm:prSet presAssocID="{F1091FBF-C9D1-445B-AB20-FF70050409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FA3EEC46-D9A1-4210-BE5E-BACF6D119EFB}" type="pres">
      <dgm:prSet presAssocID="{F1091FBF-C9D1-445B-AB20-FF70050409C6}" presName="spaceRect" presStyleCnt="0"/>
      <dgm:spPr/>
    </dgm:pt>
    <dgm:pt modelId="{66D1FF47-077A-452E-84E8-466F0615C879}" type="pres">
      <dgm:prSet presAssocID="{F1091FBF-C9D1-445B-AB20-FF70050409C6}" presName="parTx" presStyleLbl="revTx" presStyleIdx="1" presStyleCnt="2" custScaleX="105912">
        <dgm:presLayoutVars>
          <dgm:chMax val="0"/>
          <dgm:chPref val="0"/>
        </dgm:presLayoutVars>
      </dgm:prSet>
      <dgm:spPr/>
    </dgm:pt>
  </dgm:ptLst>
  <dgm:cxnLst>
    <dgm:cxn modelId="{9C4FD107-961F-429D-AFC1-F350E9ABD165}" type="presOf" srcId="{FD7F0CD6-B979-486F-AB32-B43D081A08F2}" destId="{80E42FC2-DDE8-4D2E-8FDC-71DEDE71DBEC}" srcOrd="0" destOrd="0" presId="urn:microsoft.com/office/officeart/2018/2/layout/IconVerticalSolidList"/>
    <dgm:cxn modelId="{82C70720-CFEA-4BF9-B824-E5F56A6D16B4}" srcId="{FD7F0CD6-B979-486F-AB32-B43D081A08F2}" destId="{F1091FBF-C9D1-445B-AB20-FF70050409C6}" srcOrd="1" destOrd="0" parTransId="{05ACE7FF-6E76-47BA-8200-6C31F0622CBB}" sibTransId="{CECFACEC-EB65-4104-A0DF-A4B9FAF9FAAB}"/>
    <dgm:cxn modelId="{E0B5EE35-7CE7-4E86-A093-0393AA6693FF}" srcId="{FD7F0CD6-B979-486F-AB32-B43D081A08F2}" destId="{DDAA4273-40C0-41B1-96B0-F05A44AE574F}" srcOrd="0" destOrd="0" parTransId="{031929C3-075B-4431-9274-6E81417A0A80}" sibTransId="{38EBDDBE-8FA5-4194-92AA-4D87EA5CF74E}"/>
    <dgm:cxn modelId="{EEB34F49-5F7D-48AF-8485-16697B09A957}" type="presOf" srcId="{F1091FBF-C9D1-445B-AB20-FF70050409C6}" destId="{66D1FF47-077A-452E-84E8-466F0615C879}" srcOrd="0" destOrd="0" presId="urn:microsoft.com/office/officeart/2018/2/layout/IconVerticalSolidList"/>
    <dgm:cxn modelId="{12FC0DCE-3EDF-4D09-86DD-ABE7C7F9E2AC}" type="presOf" srcId="{DDAA4273-40C0-41B1-96B0-F05A44AE574F}" destId="{D700B179-FDEF-4A45-BEB6-7708EC5F1B41}" srcOrd="0" destOrd="0" presId="urn:microsoft.com/office/officeart/2018/2/layout/IconVerticalSolidList"/>
    <dgm:cxn modelId="{C1CC5F66-02EE-4118-A272-6B55E89E153D}" type="presParOf" srcId="{80E42FC2-DDE8-4D2E-8FDC-71DEDE71DBEC}" destId="{654983A1-6D2E-439E-8F14-4EA9FFF2F5CE}" srcOrd="0" destOrd="0" presId="urn:microsoft.com/office/officeart/2018/2/layout/IconVerticalSolidList"/>
    <dgm:cxn modelId="{06919045-BB56-42CF-B1D8-F3A36A15413C}" type="presParOf" srcId="{654983A1-6D2E-439E-8F14-4EA9FFF2F5CE}" destId="{968F9D1B-D818-4CEF-8C18-45CBD45FBD38}" srcOrd="0" destOrd="0" presId="urn:microsoft.com/office/officeart/2018/2/layout/IconVerticalSolidList"/>
    <dgm:cxn modelId="{B16353F9-2C0E-4DC3-9595-C560951205C9}" type="presParOf" srcId="{654983A1-6D2E-439E-8F14-4EA9FFF2F5CE}" destId="{A34AB775-94A8-449F-A4B9-51EB40B9CB03}" srcOrd="1" destOrd="0" presId="urn:microsoft.com/office/officeart/2018/2/layout/IconVerticalSolidList"/>
    <dgm:cxn modelId="{2730AFDB-F634-4656-982B-7B0659E31ADB}" type="presParOf" srcId="{654983A1-6D2E-439E-8F14-4EA9FFF2F5CE}" destId="{6EBA7E82-B8F7-4624-9E1E-BE6D8241033C}" srcOrd="2" destOrd="0" presId="urn:microsoft.com/office/officeart/2018/2/layout/IconVerticalSolidList"/>
    <dgm:cxn modelId="{B616A114-4826-486D-B460-71CBEEC39183}" type="presParOf" srcId="{654983A1-6D2E-439E-8F14-4EA9FFF2F5CE}" destId="{D700B179-FDEF-4A45-BEB6-7708EC5F1B41}" srcOrd="3" destOrd="0" presId="urn:microsoft.com/office/officeart/2018/2/layout/IconVerticalSolidList"/>
    <dgm:cxn modelId="{D9DA47CF-CF65-4DB8-931B-FD35A1C9D222}" type="presParOf" srcId="{80E42FC2-DDE8-4D2E-8FDC-71DEDE71DBEC}" destId="{858A659B-7C8A-4C01-99FE-048A6ACD9CE2}" srcOrd="1" destOrd="0" presId="urn:microsoft.com/office/officeart/2018/2/layout/IconVerticalSolidList"/>
    <dgm:cxn modelId="{17E937FE-1B1C-4A53-B16D-697E4F6788C4}" type="presParOf" srcId="{80E42FC2-DDE8-4D2E-8FDC-71DEDE71DBEC}" destId="{E2CB73A5-673D-4DDF-9F84-DD462815D61C}" srcOrd="2" destOrd="0" presId="urn:microsoft.com/office/officeart/2018/2/layout/IconVerticalSolidList"/>
    <dgm:cxn modelId="{8748A0D0-7708-4DF2-B9A1-424FEDE72042}" type="presParOf" srcId="{E2CB73A5-673D-4DDF-9F84-DD462815D61C}" destId="{5C598A15-E4B5-4ADA-988F-F2B60BEFE512}" srcOrd="0" destOrd="0" presId="urn:microsoft.com/office/officeart/2018/2/layout/IconVerticalSolidList"/>
    <dgm:cxn modelId="{E0879B09-3A47-4BBB-8CF2-48B84670CD71}" type="presParOf" srcId="{E2CB73A5-673D-4DDF-9F84-DD462815D61C}" destId="{745094C4-41CE-41D7-B2C2-CA69D493E93F}" srcOrd="1" destOrd="0" presId="urn:microsoft.com/office/officeart/2018/2/layout/IconVerticalSolidList"/>
    <dgm:cxn modelId="{3D413A57-B00E-4001-9A87-94366F2FC016}" type="presParOf" srcId="{E2CB73A5-673D-4DDF-9F84-DD462815D61C}" destId="{FA3EEC46-D9A1-4210-BE5E-BACF6D119EFB}" srcOrd="2" destOrd="0" presId="urn:microsoft.com/office/officeart/2018/2/layout/IconVerticalSolidList"/>
    <dgm:cxn modelId="{8266551B-4263-4F2B-8A3E-48C1A845EA92}" type="presParOf" srcId="{E2CB73A5-673D-4DDF-9F84-DD462815D61C}" destId="{66D1FF47-077A-452E-84E8-466F0615C8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E7C8A9-4A1E-4091-9F1E-9EB87357CA9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F167F0-FD11-48E7-84AD-402603704CDD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altLang="cs-CZ" sz="2800" dirty="0">
              <a:latin typeface="Calibri" panose="020F0502020204030204" pitchFamily="34" charset="0"/>
              <a:cs typeface="Calibri" panose="020F0502020204030204" pitchFamily="34" charset="0"/>
            </a:rPr>
            <a:t>1) </a:t>
          </a:r>
          <a:r>
            <a:rPr lang="cs-CZ" altLang="cs-CZ" sz="2800" b="1" dirty="0">
              <a:latin typeface="Calibri" panose="020F0502020204030204" pitchFamily="34" charset="0"/>
              <a:cs typeface="Calibri" panose="020F0502020204030204" pitchFamily="34" charset="0"/>
            </a:rPr>
            <a:t>vyrovnání hřiště </a:t>
          </a:r>
          <a:r>
            <a:rPr lang="en-US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cs-CZ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řešení nerovností ve vybavenosti území infrastrukturou, podpora </a:t>
          </a:r>
          <a:r>
            <a:rPr lang="cs-CZ" altLang="cs-CZ" sz="2000" dirty="0" err="1">
              <a:latin typeface="Calibri" panose="020F0502020204030204" pitchFamily="34" charset="0"/>
              <a:cs typeface="Calibri" panose="020F0502020204030204" pitchFamily="34" charset="0"/>
            </a:rPr>
            <a:t>VaV</a:t>
          </a:r>
          <a:r>
            <a:rPr lang="cs-CZ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 organizací a VŠ v méně rozvinutých regionech  apod.). </a:t>
          </a:r>
          <a:endParaRPr lang="en-US" altLang="cs-CZ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4BCE44-24BE-4D53-A0E2-559E33692D7E}" type="parTrans" cxnId="{E42656DA-0CFA-4C91-A99E-428861BF55C8}">
      <dgm:prSet/>
      <dgm:spPr/>
      <dgm:t>
        <a:bodyPr/>
        <a:lstStyle/>
        <a:p>
          <a:endParaRPr lang="cs-CZ"/>
        </a:p>
      </dgm:t>
    </dgm:pt>
    <dgm:pt modelId="{7D555687-56C7-4466-9D95-0E86ECE8B83F}" type="sibTrans" cxnId="{E42656DA-0CFA-4C91-A99E-428861BF55C8}">
      <dgm:prSet/>
      <dgm:spPr/>
      <dgm:t>
        <a:bodyPr/>
        <a:lstStyle/>
        <a:p>
          <a:endParaRPr lang="cs-CZ"/>
        </a:p>
      </dgm:t>
    </dgm:pt>
    <dgm:pt modelId="{EF165083-664C-4955-BACB-164E30E65324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cs-CZ" sz="2800" dirty="0">
              <a:latin typeface="Calibri" panose="020F0502020204030204" pitchFamily="34" charset="0"/>
              <a:cs typeface="Calibri" panose="020F0502020204030204" pitchFamily="34" charset="0"/>
            </a:rPr>
            <a:t>2) </a:t>
          </a:r>
          <a:r>
            <a:rPr lang="cs-CZ" altLang="cs-CZ" sz="2800" b="1" dirty="0">
              <a:latin typeface="Calibri" panose="020F0502020204030204" pitchFamily="34" charset="0"/>
              <a:cs typeface="Calibri" panose="020F0502020204030204" pitchFamily="34" charset="0"/>
            </a:rPr>
            <a:t>snaha odstranit systémové selhání</a:t>
          </a:r>
          <a:r>
            <a:rPr lang="cs-CZ" alt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cs-CZ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nedostatek informací, slabá kooperace mezi aktéry, různé typy uzamčení (</a:t>
          </a:r>
          <a:r>
            <a:rPr lang="cs-CZ" altLang="cs-CZ" sz="2000" dirty="0" err="1">
              <a:latin typeface="Calibri" panose="020F0502020204030204" pitchFamily="34" charset="0"/>
              <a:cs typeface="Calibri" panose="020F0502020204030204" pitchFamily="34" charset="0"/>
            </a:rPr>
            <a:t>technol</a:t>
          </a:r>
          <a:r>
            <a:rPr lang="cs-CZ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., politické, kognitivní) a různé nedokonalosti národních a regionálních inovačních systémů </a:t>
          </a:r>
          <a:endParaRPr lang="en-US" altLang="cs-CZ" sz="20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dirty="0"/>
        </a:p>
      </dgm:t>
    </dgm:pt>
    <dgm:pt modelId="{B2F6FDCF-97E9-4020-93AB-9492C82016D0}" type="parTrans" cxnId="{FB013153-B52B-46F5-B2A0-F8DB0CCE7C27}">
      <dgm:prSet/>
      <dgm:spPr/>
      <dgm:t>
        <a:bodyPr/>
        <a:lstStyle/>
        <a:p>
          <a:endParaRPr lang="cs-CZ"/>
        </a:p>
      </dgm:t>
    </dgm:pt>
    <dgm:pt modelId="{29898EF9-9184-44D4-BE3F-696BE5D5245C}" type="sibTrans" cxnId="{FB013153-B52B-46F5-B2A0-F8DB0CCE7C27}">
      <dgm:prSet/>
      <dgm:spPr/>
      <dgm:t>
        <a:bodyPr/>
        <a:lstStyle/>
        <a:p>
          <a:endParaRPr lang="cs-CZ"/>
        </a:p>
      </dgm:t>
    </dgm:pt>
    <dgm:pt modelId="{374C4DD1-8463-4E67-9774-D9B53191946E}">
      <dgm:prSet phldrT="[Text]" custT="1"/>
      <dgm:spPr/>
      <dgm:t>
        <a:bodyPr/>
        <a:lstStyle/>
        <a:p>
          <a:endParaRPr lang="cs-CZ" altLang="cs-CZ" sz="28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altLang="cs-CZ" sz="2800" dirty="0">
              <a:latin typeface="Calibri" panose="020F0502020204030204" pitchFamily="34" charset="0"/>
              <a:cs typeface="Calibri" panose="020F0502020204030204" pitchFamily="34" charset="0"/>
            </a:rPr>
            <a:t>3) </a:t>
          </a:r>
          <a:r>
            <a:rPr lang="cs-CZ" altLang="cs-CZ" sz="2800" b="1" dirty="0">
              <a:latin typeface="Calibri" panose="020F0502020204030204" pitchFamily="34" charset="0"/>
              <a:cs typeface="Calibri" panose="020F0502020204030204" pitchFamily="34" charset="0"/>
            </a:rPr>
            <a:t>napomáhat cílené transformaci společnosti s cílem reagovat na velké společenské výzvy </a:t>
          </a:r>
          <a:r>
            <a:rPr lang="en-US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cs-CZ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geopolitická nestabilita, klimatická změna, cirkulární ekonomika</a:t>
          </a:r>
          <a:r>
            <a:rPr lang="en-US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, digit</a:t>
          </a:r>
          <a:r>
            <a:rPr lang="cs-CZ" altLang="cs-CZ" sz="2000" dirty="0" err="1">
              <a:latin typeface="Calibri" panose="020F0502020204030204" pitchFamily="34" charset="0"/>
              <a:cs typeface="Calibri" panose="020F0502020204030204" pitchFamily="34" charset="0"/>
            </a:rPr>
            <a:t>alizace</a:t>
          </a:r>
          <a:r>
            <a:rPr lang="cs-CZ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, odolnost/</a:t>
          </a:r>
          <a:r>
            <a:rPr lang="cs-CZ" altLang="cs-CZ" sz="2000" dirty="0" err="1">
              <a:latin typeface="Calibri" panose="020F0502020204030204" pitchFamily="34" charset="0"/>
              <a:cs typeface="Calibri" panose="020F0502020204030204" pitchFamily="34" charset="0"/>
            </a:rPr>
            <a:t>resilience</a:t>
          </a:r>
          <a:r>
            <a:rPr lang="en-US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…</a:t>
          </a:r>
          <a:r>
            <a:rPr lang="cs-CZ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r>
            <a:rPr lang="en-US" altLang="cs-CZ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cs-CZ" altLang="cs-CZ" sz="2000" dirty="0">
            <a:latin typeface="Times New Roman" panose="02020603050405020304" pitchFamily="18" charset="0"/>
            <a:ea typeface="Calibri" panose="020F0502020204030204" pitchFamily="34" charset="0"/>
            <a:cs typeface="Mangal" panose="02040503050203030202" pitchFamily="18" charset="0"/>
          </a:endParaRPr>
        </a:p>
        <a:p>
          <a:endParaRPr lang="cs-CZ" altLang="cs-CZ" sz="2000" dirty="0">
            <a:latin typeface="Times New Roman" panose="02020603050405020304" pitchFamily="18" charset="0"/>
            <a:ea typeface="Calibri" panose="020F0502020204030204" pitchFamily="34" charset="0"/>
            <a:cs typeface="Mangal" panose="02040503050203030202" pitchFamily="18" charset="0"/>
          </a:endParaRPr>
        </a:p>
        <a:p>
          <a:endParaRPr lang="cs-CZ" dirty="0"/>
        </a:p>
      </dgm:t>
    </dgm:pt>
    <dgm:pt modelId="{D20F0416-EA3A-4135-883D-B7C4E9E8A667}" type="parTrans" cxnId="{617BE95F-74D4-45C6-8983-41DE8AF99FAA}">
      <dgm:prSet/>
      <dgm:spPr/>
      <dgm:t>
        <a:bodyPr/>
        <a:lstStyle/>
        <a:p>
          <a:endParaRPr lang="cs-CZ"/>
        </a:p>
      </dgm:t>
    </dgm:pt>
    <dgm:pt modelId="{3E445B57-9E65-46AD-AAA5-6220290D56C2}" type="sibTrans" cxnId="{617BE95F-74D4-45C6-8983-41DE8AF99FAA}">
      <dgm:prSet/>
      <dgm:spPr/>
      <dgm:t>
        <a:bodyPr/>
        <a:lstStyle/>
        <a:p>
          <a:endParaRPr lang="cs-CZ"/>
        </a:p>
      </dgm:t>
    </dgm:pt>
    <dgm:pt modelId="{88B5A523-C3D3-4F31-B8D9-3A13729AAFC1}" type="pres">
      <dgm:prSet presAssocID="{9BE7C8A9-4A1E-4091-9F1E-9EB87357CA9A}" presName="outerComposite" presStyleCnt="0">
        <dgm:presLayoutVars>
          <dgm:chMax val="5"/>
          <dgm:dir/>
          <dgm:resizeHandles val="exact"/>
        </dgm:presLayoutVars>
      </dgm:prSet>
      <dgm:spPr/>
    </dgm:pt>
    <dgm:pt modelId="{6125AEE6-38D7-4F83-BDF2-5C96F4618513}" type="pres">
      <dgm:prSet presAssocID="{9BE7C8A9-4A1E-4091-9F1E-9EB87357CA9A}" presName="dummyMaxCanvas" presStyleCnt="0">
        <dgm:presLayoutVars/>
      </dgm:prSet>
      <dgm:spPr/>
    </dgm:pt>
    <dgm:pt modelId="{ADA40564-5520-4CB0-8730-435E11D94827}" type="pres">
      <dgm:prSet presAssocID="{9BE7C8A9-4A1E-4091-9F1E-9EB87357CA9A}" presName="ThreeNodes_1" presStyleLbl="node1" presStyleIdx="0" presStyleCnt="3" custScaleX="116223">
        <dgm:presLayoutVars>
          <dgm:bulletEnabled val="1"/>
        </dgm:presLayoutVars>
      </dgm:prSet>
      <dgm:spPr/>
    </dgm:pt>
    <dgm:pt modelId="{DA8153FC-5D44-434C-9C7E-385CDFF1FD16}" type="pres">
      <dgm:prSet presAssocID="{9BE7C8A9-4A1E-4091-9F1E-9EB87357CA9A}" presName="ThreeNodes_2" presStyleLbl="node1" presStyleIdx="1" presStyleCnt="3" custScaleX="113394">
        <dgm:presLayoutVars>
          <dgm:bulletEnabled val="1"/>
        </dgm:presLayoutVars>
      </dgm:prSet>
      <dgm:spPr/>
    </dgm:pt>
    <dgm:pt modelId="{A89C686C-B8A1-442D-90FA-98BC36AEAAD2}" type="pres">
      <dgm:prSet presAssocID="{9BE7C8A9-4A1E-4091-9F1E-9EB87357CA9A}" presName="ThreeNodes_3" presStyleLbl="node1" presStyleIdx="2" presStyleCnt="3" custScaleX="117647">
        <dgm:presLayoutVars>
          <dgm:bulletEnabled val="1"/>
        </dgm:presLayoutVars>
      </dgm:prSet>
      <dgm:spPr/>
    </dgm:pt>
    <dgm:pt modelId="{9B55CE55-F199-4F81-A8CB-D36CEEBBE450}" type="pres">
      <dgm:prSet presAssocID="{9BE7C8A9-4A1E-4091-9F1E-9EB87357CA9A}" presName="ThreeConn_1-2" presStyleLbl="fgAccFollowNode1" presStyleIdx="0" presStyleCnt="2">
        <dgm:presLayoutVars>
          <dgm:bulletEnabled val="1"/>
        </dgm:presLayoutVars>
      </dgm:prSet>
      <dgm:spPr/>
    </dgm:pt>
    <dgm:pt modelId="{A4FC9A4E-E6DD-467A-B97F-58A56E7BA226}" type="pres">
      <dgm:prSet presAssocID="{9BE7C8A9-4A1E-4091-9F1E-9EB87357CA9A}" presName="ThreeConn_2-3" presStyleLbl="fgAccFollowNode1" presStyleIdx="1" presStyleCnt="2">
        <dgm:presLayoutVars>
          <dgm:bulletEnabled val="1"/>
        </dgm:presLayoutVars>
      </dgm:prSet>
      <dgm:spPr/>
    </dgm:pt>
    <dgm:pt modelId="{FD74FA12-EADE-423C-9C00-FF190D5C57D7}" type="pres">
      <dgm:prSet presAssocID="{9BE7C8A9-4A1E-4091-9F1E-9EB87357CA9A}" presName="ThreeNodes_1_text" presStyleLbl="node1" presStyleIdx="2" presStyleCnt="3">
        <dgm:presLayoutVars>
          <dgm:bulletEnabled val="1"/>
        </dgm:presLayoutVars>
      </dgm:prSet>
      <dgm:spPr/>
    </dgm:pt>
    <dgm:pt modelId="{6666E4B0-78CC-482D-A479-0F7C1360EED1}" type="pres">
      <dgm:prSet presAssocID="{9BE7C8A9-4A1E-4091-9F1E-9EB87357CA9A}" presName="ThreeNodes_2_text" presStyleLbl="node1" presStyleIdx="2" presStyleCnt="3">
        <dgm:presLayoutVars>
          <dgm:bulletEnabled val="1"/>
        </dgm:presLayoutVars>
      </dgm:prSet>
      <dgm:spPr/>
    </dgm:pt>
    <dgm:pt modelId="{A72353C8-67A4-4D0A-919E-E559F5488930}" type="pres">
      <dgm:prSet presAssocID="{9BE7C8A9-4A1E-4091-9F1E-9EB87357CA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2BE8D2C-6750-4F64-9CF6-9242B2CB169E}" type="presOf" srcId="{E3F167F0-FD11-48E7-84AD-402603704CDD}" destId="{ADA40564-5520-4CB0-8730-435E11D94827}" srcOrd="0" destOrd="0" presId="urn:microsoft.com/office/officeart/2005/8/layout/vProcess5"/>
    <dgm:cxn modelId="{F711D134-1861-4913-A390-F3F840EDCE76}" type="presOf" srcId="{EF165083-664C-4955-BACB-164E30E65324}" destId="{DA8153FC-5D44-434C-9C7E-385CDFF1FD16}" srcOrd="0" destOrd="0" presId="urn:microsoft.com/office/officeart/2005/8/layout/vProcess5"/>
    <dgm:cxn modelId="{5FDDFF35-6C87-4FDA-BB2C-B96AD53B4AFF}" type="presOf" srcId="{E3F167F0-FD11-48E7-84AD-402603704CDD}" destId="{FD74FA12-EADE-423C-9C00-FF190D5C57D7}" srcOrd="1" destOrd="0" presId="urn:microsoft.com/office/officeart/2005/8/layout/vProcess5"/>
    <dgm:cxn modelId="{A0EDE95C-28E4-42D3-9AF8-096C612FF84C}" type="presOf" srcId="{29898EF9-9184-44D4-BE3F-696BE5D5245C}" destId="{A4FC9A4E-E6DD-467A-B97F-58A56E7BA226}" srcOrd="0" destOrd="0" presId="urn:microsoft.com/office/officeart/2005/8/layout/vProcess5"/>
    <dgm:cxn modelId="{617BE95F-74D4-45C6-8983-41DE8AF99FAA}" srcId="{9BE7C8A9-4A1E-4091-9F1E-9EB87357CA9A}" destId="{374C4DD1-8463-4E67-9774-D9B53191946E}" srcOrd="2" destOrd="0" parTransId="{D20F0416-EA3A-4135-883D-B7C4E9E8A667}" sibTransId="{3E445B57-9E65-46AD-AAA5-6220290D56C2}"/>
    <dgm:cxn modelId="{51006A41-1645-4436-A49B-A82853DD285D}" type="presOf" srcId="{374C4DD1-8463-4E67-9774-D9B53191946E}" destId="{A89C686C-B8A1-442D-90FA-98BC36AEAAD2}" srcOrd="0" destOrd="0" presId="urn:microsoft.com/office/officeart/2005/8/layout/vProcess5"/>
    <dgm:cxn modelId="{FB013153-B52B-46F5-B2A0-F8DB0CCE7C27}" srcId="{9BE7C8A9-4A1E-4091-9F1E-9EB87357CA9A}" destId="{EF165083-664C-4955-BACB-164E30E65324}" srcOrd="1" destOrd="0" parTransId="{B2F6FDCF-97E9-4020-93AB-9492C82016D0}" sibTransId="{29898EF9-9184-44D4-BE3F-696BE5D5245C}"/>
    <dgm:cxn modelId="{9B8DC4BB-78BF-4F6B-BE0D-0F00BED5FC4A}" type="presOf" srcId="{7D555687-56C7-4466-9D95-0E86ECE8B83F}" destId="{9B55CE55-F199-4F81-A8CB-D36CEEBBE450}" srcOrd="0" destOrd="0" presId="urn:microsoft.com/office/officeart/2005/8/layout/vProcess5"/>
    <dgm:cxn modelId="{FFFCFEC3-34F1-47A9-BDAB-9A514CC968E3}" type="presOf" srcId="{EF165083-664C-4955-BACB-164E30E65324}" destId="{6666E4B0-78CC-482D-A479-0F7C1360EED1}" srcOrd="1" destOrd="0" presId="urn:microsoft.com/office/officeart/2005/8/layout/vProcess5"/>
    <dgm:cxn modelId="{E42656DA-0CFA-4C91-A99E-428861BF55C8}" srcId="{9BE7C8A9-4A1E-4091-9F1E-9EB87357CA9A}" destId="{E3F167F0-FD11-48E7-84AD-402603704CDD}" srcOrd="0" destOrd="0" parTransId="{774BCE44-24BE-4D53-A0E2-559E33692D7E}" sibTransId="{7D555687-56C7-4466-9D95-0E86ECE8B83F}"/>
    <dgm:cxn modelId="{90C97BF2-2D94-4516-8D74-F844C8FC74B1}" type="presOf" srcId="{9BE7C8A9-4A1E-4091-9F1E-9EB87357CA9A}" destId="{88B5A523-C3D3-4F31-B8D9-3A13729AAFC1}" srcOrd="0" destOrd="0" presId="urn:microsoft.com/office/officeart/2005/8/layout/vProcess5"/>
    <dgm:cxn modelId="{894AC1F2-C130-442F-9667-B1B7A645A37F}" type="presOf" srcId="{374C4DD1-8463-4E67-9774-D9B53191946E}" destId="{A72353C8-67A4-4D0A-919E-E559F5488930}" srcOrd="1" destOrd="0" presId="urn:microsoft.com/office/officeart/2005/8/layout/vProcess5"/>
    <dgm:cxn modelId="{F1D87ADB-B8A9-4A17-B3EB-1E389A2F6DEF}" type="presParOf" srcId="{88B5A523-C3D3-4F31-B8D9-3A13729AAFC1}" destId="{6125AEE6-38D7-4F83-BDF2-5C96F4618513}" srcOrd="0" destOrd="0" presId="urn:microsoft.com/office/officeart/2005/8/layout/vProcess5"/>
    <dgm:cxn modelId="{C154E7D8-9502-4871-B573-43BE27B8EB7A}" type="presParOf" srcId="{88B5A523-C3D3-4F31-B8D9-3A13729AAFC1}" destId="{ADA40564-5520-4CB0-8730-435E11D94827}" srcOrd="1" destOrd="0" presId="urn:microsoft.com/office/officeart/2005/8/layout/vProcess5"/>
    <dgm:cxn modelId="{6532471C-FE46-4816-93AC-88F357C8E1B2}" type="presParOf" srcId="{88B5A523-C3D3-4F31-B8D9-3A13729AAFC1}" destId="{DA8153FC-5D44-434C-9C7E-385CDFF1FD16}" srcOrd="2" destOrd="0" presId="urn:microsoft.com/office/officeart/2005/8/layout/vProcess5"/>
    <dgm:cxn modelId="{6BFC1A13-77E9-48BB-A5F6-BFD1FF82B6FA}" type="presParOf" srcId="{88B5A523-C3D3-4F31-B8D9-3A13729AAFC1}" destId="{A89C686C-B8A1-442D-90FA-98BC36AEAAD2}" srcOrd="3" destOrd="0" presId="urn:microsoft.com/office/officeart/2005/8/layout/vProcess5"/>
    <dgm:cxn modelId="{519A97BA-3FC6-4237-AE63-BF25FB56FDDF}" type="presParOf" srcId="{88B5A523-C3D3-4F31-B8D9-3A13729AAFC1}" destId="{9B55CE55-F199-4F81-A8CB-D36CEEBBE450}" srcOrd="4" destOrd="0" presId="urn:microsoft.com/office/officeart/2005/8/layout/vProcess5"/>
    <dgm:cxn modelId="{EC058433-090D-4404-97AC-7F7FC5DEE46A}" type="presParOf" srcId="{88B5A523-C3D3-4F31-B8D9-3A13729AAFC1}" destId="{A4FC9A4E-E6DD-467A-B97F-58A56E7BA226}" srcOrd="5" destOrd="0" presId="urn:microsoft.com/office/officeart/2005/8/layout/vProcess5"/>
    <dgm:cxn modelId="{0BFCDBD9-2ED5-4FD4-953C-E92385FC9068}" type="presParOf" srcId="{88B5A523-C3D3-4F31-B8D9-3A13729AAFC1}" destId="{FD74FA12-EADE-423C-9C00-FF190D5C57D7}" srcOrd="6" destOrd="0" presId="urn:microsoft.com/office/officeart/2005/8/layout/vProcess5"/>
    <dgm:cxn modelId="{E3644674-4829-4C46-907A-1CC8D7F87FE4}" type="presParOf" srcId="{88B5A523-C3D3-4F31-B8D9-3A13729AAFC1}" destId="{6666E4B0-78CC-482D-A479-0F7C1360EED1}" srcOrd="7" destOrd="0" presId="urn:microsoft.com/office/officeart/2005/8/layout/vProcess5"/>
    <dgm:cxn modelId="{92636217-22DB-4B4F-8505-B085DA13E23D}" type="presParOf" srcId="{88B5A523-C3D3-4F31-B8D9-3A13729AAFC1}" destId="{A72353C8-67A4-4D0A-919E-E559F548893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A490C-E867-4A0F-A4D0-A29E8720FB26}">
      <dsp:nvSpPr>
        <dsp:cNvPr id="0" name=""/>
        <dsp:cNvSpPr/>
      </dsp:nvSpPr>
      <dsp:spPr>
        <a:xfrm>
          <a:off x="0" y="125130"/>
          <a:ext cx="6628804" cy="1119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1) kvalita vstupů - vzdělání, </a:t>
          </a:r>
          <a:r>
            <a:rPr lang="cs-CZ" sz="2900" kern="1200" dirty="0" err="1"/>
            <a:t>infra</a:t>
          </a:r>
          <a:r>
            <a:rPr lang="cs-CZ" sz="2900" kern="1200" dirty="0"/>
            <a:t>, přírodní zdroje… </a:t>
          </a:r>
          <a:endParaRPr lang="en-US" sz="2900" kern="1200" dirty="0"/>
        </a:p>
      </dsp:txBody>
      <dsp:txXfrm>
        <a:off x="54659" y="179789"/>
        <a:ext cx="6519486" cy="1010372"/>
      </dsp:txXfrm>
    </dsp:sp>
    <dsp:sp modelId="{9D58D837-1619-43E4-8183-8509298363AD}">
      <dsp:nvSpPr>
        <dsp:cNvPr id="0" name=""/>
        <dsp:cNvSpPr/>
      </dsp:nvSpPr>
      <dsp:spPr>
        <a:xfrm>
          <a:off x="0" y="1328340"/>
          <a:ext cx="6628804" cy="111969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900" kern="1200" dirty="0"/>
            <a:t>2) kvalita podpůrných oborů </a:t>
          </a:r>
          <a:endParaRPr lang="en-US" sz="2900" kern="1200" dirty="0"/>
        </a:p>
      </dsp:txBody>
      <dsp:txXfrm>
        <a:off x="54659" y="1382999"/>
        <a:ext cx="6519486" cy="1010372"/>
      </dsp:txXfrm>
    </dsp:sp>
    <dsp:sp modelId="{4F1826A9-7286-40EA-85C5-B3B7D465C378}">
      <dsp:nvSpPr>
        <dsp:cNvPr id="0" name=""/>
        <dsp:cNvSpPr/>
      </dsp:nvSpPr>
      <dsp:spPr>
        <a:xfrm>
          <a:off x="0" y="2531550"/>
          <a:ext cx="6628804" cy="111969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3) náročnost trhu  </a:t>
          </a:r>
          <a:endParaRPr lang="en-US" sz="2900" kern="1200" dirty="0"/>
        </a:p>
      </dsp:txBody>
      <dsp:txXfrm>
        <a:off x="54659" y="2586209"/>
        <a:ext cx="6519486" cy="1010372"/>
      </dsp:txXfrm>
    </dsp:sp>
    <dsp:sp modelId="{7D70869B-CB9D-4EE6-9B50-71578540F314}">
      <dsp:nvSpPr>
        <dsp:cNvPr id="0" name=""/>
        <dsp:cNvSpPr/>
      </dsp:nvSpPr>
      <dsp:spPr>
        <a:xfrm>
          <a:off x="0" y="3734760"/>
          <a:ext cx="6628804" cy="111969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4) strategie firem: </a:t>
          </a:r>
          <a:r>
            <a:rPr lang="cs-CZ" sz="2900" kern="1200" dirty="0" err="1"/>
            <a:t>high</a:t>
          </a:r>
          <a:r>
            <a:rPr lang="cs-CZ" sz="2900" kern="1200" dirty="0"/>
            <a:t>- vs. </a:t>
          </a:r>
          <a:r>
            <a:rPr lang="cs-CZ" sz="2900" kern="1200" dirty="0" err="1"/>
            <a:t>low-road</a:t>
          </a:r>
          <a:r>
            <a:rPr lang="cs-CZ" sz="2900" kern="1200" dirty="0"/>
            <a:t>,  charakter a intenzita konkurence</a:t>
          </a:r>
          <a:endParaRPr lang="en-US" sz="2900" kern="1200" dirty="0"/>
        </a:p>
      </dsp:txBody>
      <dsp:txXfrm>
        <a:off x="54659" y="3789419"/>
        <a:ext cx="6519486" cy="1010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28219-977A-4F65-80F4-AC4CC8160B1C}">
      <dsp:nvSpPr>
        <dsp:cNvPr id="0" name=""/>
        <dsp:cNvSpPr/>
      </dsp:nvSpPr>
      <dsp:spPr>
        <a:xfrm>
          <a:off x="541711" y="1864"/>
          <a:ext cx="2972350" cy="1783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Vytváření a získávání znalostí</a:t>
          </a:r>
        </a:p>
      </dsp:txBody>
      <dsp:txXfrm>
        <a:off x="541711" y="1864"/>
        <a:ext cx="2972350" cy="1783410"/>
      </dsp:txXfrm>
    </dsp:sp>
    <dsp:sp modelId="{A57810FD-8F41-4973-9C77-EDFB2393931D}">
      <dsp:nvSpPr>
        <dsp:cNvPr id="0" name=""/>
        <dsp:cNvSpPr/>
      </dsp:nvSpPr>
      <dsp:spPr>
        <a:xfrm>
          <a:off x="524888" y="2065537"/>
          <a:ext cx="2972350" cy="1783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Utváření trhů</a:t>
          </a:r>
        </a:p>
      </dsp:txBody>
      <dsp:txXfrm>
        <a:off x="524888" y="2065537"/>
        <a:ext cx="2972350" cy="1783410"/>
      </dsp:txXfrm>
    </dsp:sp>
    <dsp:sp modelId="{23B15DCF-347A-45B7-AF7F-6ABEAEB2880E}">
      <dsp:nvSpPr>
        <dsp:cNvPr id="0" name=""/>
        <dsp:cNvSpPr/>
      </dsp:nvSpPr>
      <dsp:spPr>
        <a:xfrm>
          <a:off x="3682891" y="0"/>
          <a:ext cx="2972350" cy="1783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Legitimizace změny</a:t>
          </a:r>
        </a:p>
      </dsp:txBody>
      <dsp:txXfrm>
        <a:off x="3682891" y="0"/>
        <a:ext cx="2972350" cy="1783410"/>
      </dsp:txXfrm>
    </dsp:sp>
    <dsp:sp modelId="{9031D7CB-C905-4654-807C-1EC34796580E}">
      <dsp:nvSpPr>
        <dsp:cNvPr id="0" name=""/>
        <dsp:cNvSpPr/>
      </dsp:nvSpPr>
      <dsp:spPr>
        <a:xfrm>
          <a:off x="3682891" y="2065531"/>
          <a:ext cx="2972350" cy="1783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Modifikace regionálních aktiv</a:t>
          </a:r>
        </a:p>
      </dsp:txBody>
      <dsp:txXfrm>
        <a:off x="3682891" y="2065531"/>
        <a:ext cx="2972350" cy="1783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F305A-2578-4678-B594-5A67EB14310F}">
      <dsp:nvSpPr>
        <dsp:cNvPr id="0" name=""/>
        <dsp:cNvSpPr/>
      </dsp:nvSpPr>
      <dsp:spPr>
        <a:xfrm>
          <a:off x="0" y="102244"/>
          <a:ext cx="901307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Na pochopení, že </a:t>
          </a:r>
          <a:r>
            <a:rPr lang="cs-CZ" sz="2800" b="1" kern="1200" dirty="0">
              <a:solidFill>
                <a:schemeClr val="tx1"/>
              </a:solidFill>
            </a:rPr>
            <a:t>pro úspěch firmy a výzkumné organizace je důležitá kvalita „okolí“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2774" y="155018"/>
        <a:ext cx="8907529" cy="975532"/>
      </dsp:txXfrm>
    </dsp:sp>
    <dsp:sp modelId="{62B2CFD1-8E4C-48DE-8864-5A45B9164AEF}">
      <dsp:nvSpPr>
        <dsp:cNvPr id="0" name=""/>
        <dsp:cNvSpPr/>
      </dsp:nvSpPr>
      <dsp:spPr>
        <a:xfrm>
          <a:off x="0" y="1284284"/>
          <a:ext cx="901307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Na přijetí </a:t>
          </a:r>
          <a:r>
            <a:rPr lang="cs-CZ" sz="2800" b="1" kern="1200" dirty="0">
              <a:solidFill>
                <a:schemeClr val="tx1"/>
              </a:solidFill>
            </a:rPr>
            <a:t>spoluzodpovědnosti za kvalitu „okolí“, </a:t>
          </a:r>
          <a:r>
            <a:rPr lang="cs-CZ" sz="2800" kern="1200" dirty="0">
              <a:solidFill>
                <a:schemeClr val="tx1"/>
              </a:solidFill>
            </a:rPr>
            <a:t>tj. RIS.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2774" y="1337058"/>
        <a:ext cx="8907529" cy="975532"/>
      </dsp:txXfrm>
    </dsp:sp>
    <dsp:sp modelId="{AA04F58F-03B2-435D-B8E0-1F9F3998C5D5}">
      <dsp:nvSpPr>
        <dsp:cNvPr id="0" name=""/>
        <dsp:cNvSpPr/>
      </dsp:nvSpPr>
      <dsp:spPr>
        <a:xfrm>
          <a:off x="0" y="2425684"/>
          <a:ext cx="901307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</a:rPr>
            <a:t>Na úrovni sociálního kapitálu a míře důvěry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2774" y="2478458"/>
        <a:ext cx="8907529" cy="975532"/>
      </dsp:txXfrm>
    </dsp:sp>
    <dsp:sp modelId="{6198C1A5-7B76-4E6B-8D0A-BFFC6D7142EF}">
      <dsp:nvSpPr>
        <dsp:cNvPr id="0" name=""/>
        <dsp:cNvSpPr/>
      </dsp:nvSpPr>
      <dsp:spPr>
        <a:xfrm>
          <a:off x="0" y="3587404"/>
          <a:ext cx="901307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</a:rPr>
            <a:t>Na regionální identitě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2774" y="3640178"/>
        <a:ext cx="8907529" cy="975532"/>
      </dsp:txXfrm>
    </dsp:sp>
    <dsp:sp modelId="{A2915709-FD17-493A-9FE2-24E14F8FBFC8}">
      <dsp:nvSpPr>
        <dsp:cNvPr id="0" name=""/>
        <dsp:cNvSpPr/>
      </dsp:nvSpPr>
      <dsp:spPr>
        <a:xfrm>
          <a:off x="0" y="4749124"/>
          <a:ext cx="901307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</a:rPr>
            <a:t>V případě </a:t>
          </a:r>
          <a:r>
            <a:rPr lang="cs-CZ" sz="2800" b="1" kern="1200" dirty="0" err="1">
              <a:solidFill>
                <a:schemeClr val="tx1"/>
              </a:solidFill>
            </a:rPr>
            <a:t>někt</a:t>
          </a:r>
          <a:r>
            <a:rPr lang="cs-CZ" sz="2800" b="1" kern="1200" dirty="0">
              <a:solidFill>
                <a:schemeClr val="tx1"/>
              </a:solidFill>
            </a:rPr>
            <a:t>. aktérů (veřejná správa) také na </a:t>
          </a:r>
          <a:r>
            <a:rPr lang="cs-CZ" sz="2800" b="1" kern="1200" dirty="0" err="1">
              <a:solidFill>
                <a:schemeClr val="tx1"/>
              </a:solidFill>
            </a:rPr>
            <a:t>legisl</a:t>
          </a:r>
          <a:r>
            <a:rPr lang="cs-CZ" sz="2800" b="1" kern="1200" dirty="0">
              <a:solidFill>
                <a:schemeClr val="tx1"/>
              </a:solidFill>
            </a:rPr>
            <a:t>. kompetencích 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2774" y="4801898"/>
        <a:ext cx="8907529" cy="975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F9D1B-D818-4CEF-8C18-45CBD45FBD38}">
      <dsp:nvSpPr>
        <dsp:cNvPr id="0" name=""/>
        <dsp:cNvSpPr/>
      </dsp:nvSpPr>
      <dsp:spPr>
        <a:xfrm>
          <a:off x="-111984" y="511104"/>
          <a:ext cx="9496212" cy="15063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AB775-94A8-449F-A4B9-51EB40B9CB03}">
      <dsp:nvSpPr>
        <dsp:cNvPr id="0" name=""/>
        <dsp:cNvSpPr/>
      </dsp:nvSpPr>
      <dsp:spPr>
        <a:xfrm>
          <a:off x="343674" y="850024"/>
          <a:ext cx="830090" cy="82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0B179-FDEF-4A45-BEB6-7708EC5F1B41}">
      <dsp:nvSpPr>
        <dsp:cNvPr id="0" name=""/>
        <dsp:cNvSpPr/>
      </dsp:nvSpPr>
      <dsp:spPr>
        <a:xfrm>
          <a:off x="1629423" y="511104"/>
          <a:ext cx="7749692" cy="150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74" tIns="159574" rIns="159574" bIns="1595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1) </a:t>
          </a:r>
          <a:r>
            <a:rPr lang="cs-CZ" sz="2400" b="1" kern="1200" dirty="0"/>
            <a:t>Podpora jednotlivým firmám, příp. výzkumným organizacím </a:t>
          </a:r>
          <a:r>
            <a:rPr lang="cs-CZ" sz="2400" kern="1200" dirty="0"/>
            <a:t>(</a:t>
          </a:r>
          <a:r>
            <a:rPr lang="cs-CZ" sz="2400" kern="1200" dirty="0" err="1"/>
            <a:t>PlatInn</a:t>
          </a:r>
          <a:r>
            <a:rPr lang="cs-CZ" sz="2400" kern="1200" dirty="0"/>
            <a:t>, </a:t>
          </a:r>
          <a:r>
            <a:rPr lang="cs-CZ" sz="2400" kern="1200" dirty="0" err="1"/>
            <a:t>Starcube</a:t>
          </a:r>
          <a:r>
            <a:rPr lang="cs-CZ" sz="2400" kern="1200" dirty="0"/>
            <a:t>….)</a:t>
          </a:r>
          <a:endParaRPr lang="en-US" sz="2400" kern="1200" dirty="0"/>
        </a:p>
      </dsp:txBody>
      <dsp:txXfrm>
        <a:off x="1629423" y="511104"/>
        <a:ext cx="7749692" cy="1507782"/>
      </dsp:txXfrm>
    </dsp:sp>
    <dsp:sp modelId="{5C598A15-E4B5-4ADA-988F-F2B60BEFE512}">
      <dsp:nvSpPr>
        <dsp:cNvPr id="0" name=""/>
        <dsp:cNvSpPr/>
      </dsp:nvSpPr>
      <dsp:spPr>
        <a:xfrm>
          <a:off x="-111984" y="2344893"/>
          <a:ext cx="9496212" cy="15063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094C4-41CE-41D7-B2C2-CA69D493E93F}">
      <dsp:nvSpPr>
        <dsp:cNvPr id="0" name=""/>
        <dsp:cNvSpPr/>
      </dsp:nvSpPr>
      <dsp:spPr>
        <a:xfrm>
          <a:off x="343674" y="2683813"/>
          <a:ext cx="830090" cy="82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1FF47-077A-452E-84E8-466F0615C879}">
      <dsp:nvSpPr>
        <dsp:cNvPr id="0" name=""/>
        <dsp:cNvSpPr/>
      </dsp:nvSpPr>
      <dsp:spPr>
        <a:xfrm>
          <a:off x="1400342" y="2344893"/>
          <a:ext cx="8207854" cy="150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74" tIns="159574" rIns="159574" bIns="1595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2) </a:t>
          </a:r>
          <a:r>
            <a:rPr lang="cs-CZ" sz="2400" b="1" kern="1200" dirty="0"/>
            <a:t>Systémové aktivity </a:t>
          </a:r>
          <a:r>
            <a:rPr lang="cs-CZ" sz="2400" kern="1200" dirty="0"/>
            <a:t>– obousměrné sdílení informací a znalostí – </a:t>
          </a:r>
          <a:r>
            <a:rPr lang="cs-CZ" sz="2400" b="0" kern="1200" dirty="0"/>
            <a:t>kvalitní</a:t>
          </a:r>
          <a:r>
            <a:rPr lang="cs-CZ" sz="2400" b="1" kern="1200" dirty="0"/>
            <a:t> zpětná vazba</a:t>
          </a:r>
          <a:r>
            <a:rPr lang="cs-CZ" sz="2400" kern="1200" dirty="0"/>
            <a:t>, </a:t>
          </a:r>
          <a:r>
            <a:rPr lang="cs-CZ" sz="1800" kern="1200" dirty="0"/>
            <a:t>tj.  nejen informace o problémech a příležitostech, ale i „</a:t>
          </a:r>
          <a:r>
            <a:rPr lang="cs-CZ" sz="1800" b="1" kern="1200" dirty="0"/>
            <a:t>systém včasného varování</a:t>
          </a:r>
          <a:r>
            <a:rPr lang="cs-CZ" sz="1800" kern="1200" dirty="0"/>
            <a:t>“ </a:t>
          </a:r>
          <a:r>
            <a:rPr lang="cs-CZ" sz="1400" kern="1200" dirty="0"/>
            <a:t>(Velvet Innovation </a:t>
          </a:r>
          <a:r>
            <a:rPr lang="cs-CZ" sz="1400" kern="1200" dirty="0" err="1"/>
            <a:t>Meetups</a:t>
          </a:r>
          <a:r>
            <a:rPr lang="cs-CZ" sz="1400" kern="1200" dirty="0"/>
            <a:t>, inovační platformy, aktivity v oblasti rozvoje LZ apod., 120´´pro inovace).</a:t>
          </a:r>
          <a:endParaRPr lang="en-US" sz="1400" kern="1200" dirty="0"/>
        </a:p>
      </dsp:txBody>
      <dsp:txXfrm>
        <a:off x="1400342" y="2344893"/>
        <a:ext cx="8207854" cy="1507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40564-5520-4CB0-8730-435E11D94827}">
      <dsp:nvSpPr>
        <dsp:cNvPr id="0" name=""/>
        <dsp:cNvSpPr/>
      </dsp:nvSpPr>
      <dsp:spPr>
        <a:xfrm>
          <a:off x="-676409" y="0"/>
          <a:ext cx="9284241" cy="1518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altLang="cs-CZ" sz="2800" kern="1200" dirty="0">
              <a:latin typeface="Calibri" panose="020F0502020204030204" pitchFamily="34" charset="0"/>
              <a:cs typeface="Calibri" panose="020F0502020204030204" pitchFamily="34" charset="0"/>
            </a:rPr>
            <a:t>1) </a:t>
          </a:r>
          <a:r>
            <a:rPr lang="cs-CZ" altLang="cs-CZ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vyrovnání hřiště </a:t>
          </a:r>
          <a:r>
            <a:rPr lang="en-US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cs-CZ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řešení nerovností ve vybavenosti území infrastrukturou, podpora </a:t>
          </a:r>
          <a:r>
            <a:rPr lang="cs-CZ" altLang="cs-CZ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VaV</a:t>
          </a:r>
          <a:r>
            <a:rPr lang="cs-CZ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 organizací a VŠ v méně rozvinutých regionech  apod.). </a:t>
          </a:r>
          <a:endParaRPr lang="en-US" altLang="cs-CZ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-631936" y="44473"/>
        <a:ext cx="7394374" cy="1429465"/>
      </dsp:txXfrm>
    </dsp:sp>
    <dsp:sp modelId="{DA8153FC-5D44-434C-9C7E-385CDFF1FD16}">
      <dsp:nvSpPr>
        <dsp:cNvPr id="0" name=""/>
        <dsp:cNvSpPr/>
      </dsp:nvSpPr>
      <dsp:spPr>
        <a:xfrm>
          <a:off x="141435" y="1771480"/>
          <a:ext cx="9058252" cy="1518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cs-CZ" sz="2800" kern="1200" dirty="0">
              <a:latin typeface="Calibri" panose="020F0502020204030204" pitchFamily="34" charset="0"/>
              <a:cs typeface="Calibri" panose="020F0502020204030204" pitchFamily="34" charset="0"/>
            </a:rPr>
            <a:t>2) </a:t>
          </a:r>
          <a:r>
            <a:rPr lang="cs-CZ" altLang="cs-CZ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snaha odstranit systémové selhání</a:t>
          </a:r>
          <a:r>
            <a:rPr lang="cs-CZ" alt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cs-CZ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nedostatek informací, slabá kooperace mezi aktéry, různé typy uzamčení (</a:t>
          </a:r>
          <a:r>
            <a:rPr lang="cs-CZ" altLang="cs-CZ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technol</a:t>
          </a:r>
          <a:r>
            <a:rPr lang="cs-CZ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., politické, kognitivní) a různé nedokonalosti národních a regionálních inovačních systémů </a:t>
          </a:r>
          <a:endParaRPr lang="en-US" altLang="cs-CZ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kern="1200" dirty="0"/>
        </a:p>
      </dsp:txBody>
      <dsp:txXfrm>
        <a:off x="185908" y="1815953"/>
        <a:ext cx="7050887" cy="1429465"/>
      </dsp:txXfrm>
    </dsp:sp>
    <dsp:sp modelId="{A89C686C-B8A1-442D-90FA-98BC36AEAAD2}">
      <dsp:nvSpPr>
        <dsp:cNvPr id="0" name=""/>
        <dsp:cNvSpPr/>
      </dsp:nvSpPr>
      <dsp:spPr>
        <a:xfrm>
          <a:off x="676414" y="3542961"/>
          <a:ext cx="9397995" cy="1518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altLang="cs-CZ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2800" kern="1200" dirty="0">
              <a:latin typeface="Calibri" panose="020F0502020204030204" pitchFamily="34" charset="0"/>
              <a:cs typeface="Calibri" panose="020F0502020204030204" pitchFamily="34" charset="0"/>
            </a:rPr>
            <a:t>3) </a:t>
          </a:r>
          <a:r>
            <a:rPr lang="cs-CZ" altLang="cs-CZ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napomáhat cílené transformaci společnosti s cílem reagovat na velké společenské výzvy </a:t>
          </a:r>
          <a:r>
            <a:rPr lang="en-US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cs-CZ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geopolitická nestabilita, klimatická změna, cirkulární ekonomika</a:t>
          </a:r>
          <a:r>
            <a:rPr lang="en-US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, digit</a:t>
          </a:r>
          <a:r>
            <a:rPr lang="cs-CZ" altLang="cs-CZ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alizace</a:t>
          </a:r>
          <a:r>
            <a:rPr lang="cs-CZ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, odolnost/</a:t>
          </a:r>
          <a:r>
            <a:rPr lang="cs-CZ" altLang="cs-CZ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resilience</a:t>
          </a:r>
          <a:r>
            <a:rPr lang="en-US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…</a:t>
          </a:r>
          <a:r>
            <a:rPr lang="cs-CZ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r>
            <a:rPr lang="en-US" alt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cs-CZ" altLang="cs-CZ" sz="2000" kern="1200" dirty="0">
            <a:latin typeface="Times New Roman" panose="02020603050405020304" pitchFamily="18" charset="0"/>
            <a:ea typeface="Calibri" panose="020F0502020204030204" pitchFamily="34" charset="0"/>
            <a:cs typeface="Mangal" panose="02040503050203030202" pitchFamily="18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altLang="cs-CZ" sz="2000" kern="1200" dirty="0">
            <a:latin typeface="Times New Roman" panose="02020603050405020304" pitchFamily="18" charset="0"/>
            <a:ea typeface="Calibri" panose="020F0502020204030204" pitchFamily="34" charset="0"/>
            <a:cs typeface="Mangal" panose="02040503050203030202" pitchFamily="18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kern="1200" dirty="0"/>
        </a:p>
      </dsp:txBody>
      <dsp:txXfrm>
        <a:off x="720887" y="3587434"/>
        <a:ext cx="7318676" cy="1429465"/>
      </dsp:txXfrm>
    </dsp:sp>
    <dsp:sp modelId="{9B55CE55-F199-4F81-A8CB-D36CEEBBE450}">
      <dsp:nvSpPr>
        <dsp:cNvPr id="0" name=""/>
        <dsp:cNvSpPr/>
      </dsp:nvSpPr>
      <dsp:spPr>
        <a:xfrm>
          <a:off x="6972893" y="1151462"/>
          <a:ext cx="986967" cy="9869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7194961" y="1151462"/>
        <a:ext cx="542831" cy="742693"/>
      </dsp:txXfrm>
    </dsp:sp>
    <dsp:sp modelId="{A4FC9A4E-E6DD-467A-B97F-58A56E7BA226}">
      <dsp:nvSpPr>
        <dsp:cNvPr id="0" name=""/>
        <dsp:cNvSpPr/>
      </dsp:nvSpPr>
      <dsp:spPr>
        <a:xfrm>
          <a:off x="7677743" y="2912820"/>
          <a:ext cx="986967" cy="9869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7899811" y="2912820"/>
        <a:ext cx="542831" cy="742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81C4E-1C51-4FBF-A08C-EF218C596093}" type="datetimeFigureOut">
              <a:rPr lang="cs-CZ" smtClean="0"/>
              <a:t>29.09.2023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6EF7B-5C65-4FA8-971F-EEA9A10FD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45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AE2E3-818F-494B-B3B4-4B4C26D9A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63E7A0-29DC-4FF8-93D3-6D9B2B513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95087-BCF0-41EA-88D5-5D88A46F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521D-9DCC-4353-9932-76B02E9AA68C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6B065-9907-4553-BA06-ECA84170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71B7D2-6736-43C8-BA24-1AC0D4DE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83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268E6-056E-4B6A-9A1C-16C5F8E0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45EB7E-7423-4582-82EC-6D941B22F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63361E-B06F-4855-8E34-3E2F73B2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65A1-AFCA-422C-8561-3D0BA7F994CE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2AC203-E1AF-4DCC-B225-604E9413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03ABF0-540D-49DE-86B8-A7D2BE7F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8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03B5CF-99FE-4978-887E-AC642F6AC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D6CEC5-E89D-459C-8C17-D4F1C61C2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652576-3C9B-479F-A4AE-0179E677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4CA4-6890-4F1E-B3AC-4461C78878FD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A89262-9EA9-4791-860C-91AE59BE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C66ECE-BC4E-4854-924D-9D6F5582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52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70C-EE35-4E5B-9C2B-4D6456DFF83C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3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7722-57A0-46D6-8A86-6D657BF47CBC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13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1877-DB90-4BBA-9D7D-605E9575DB38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87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F45E-EDF2-4F32-A03E-C5E7C66D39C1}" type="datetime1">
              <a:rPr lang="cs-CZ" smtClean="0"/>
              <a:t>29.09.2023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81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22FF-A056-4251-93CA-B2436638B29D}" type="datetime1">
              <a:rPr lang="cs-CZ" smtClean="0"/>
              <a:t>29.09.2023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01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326-CA99-41CF-BC8B-560D74D7279A}" type="datetime1">
              <a:rPr lang="cs-CZ" smtClean="0"/>
              <a:t>29.09.2023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6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F7AE-CFDB-4016-B215-B058E10C537C}" type="datetime1">
              <a:rPr lang="cs-CZ" smtClean="0"/>
              <a:t>29.09.2023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F02-85FD-4E2D-A0AB-1358A6276F29}" type="datetime1">
              <a:rPr lang="cs-CZ" smtClean="0"/>
              <a:t>29.09.2023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5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3789C-7C0D-44D8-A049-BCD6B3B2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99CB8-6AA7-4EB3-B9F7-8515F0ED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EF6487-FA15-4483-A6E3-C86D9B28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9FCD-63BC-41D5-9A90-F491DE53067B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E99043-92C2-4A76-881C-0EE5972C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073389-BBAB-425D-9B3F-95FF13DA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13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48E6-5C9F-4945-83D4-AFD0CDE4026D}" type="datetime1">
              <a:rPr lang="cs-CZ" smtClean="0"/>
              <a:t>29.09.2023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05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45F-4FB5-4416-B177-08BA75BB3B71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049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B18F-7AF6-4184-AD58-2D5D4EFA0B36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27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99E-5729-49EB-BE09-BC994D5E770D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43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2DC0-DF5A-426C-A784-9174D197CADE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400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5FA2-AC72-436B-A754-8B41A7977F6B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18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C0DC-F958-4748-B534-D03577FABE38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163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543C-2EF5-4A66-96F4-30A6C6A0904D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54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n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ozvanka5.jpg" descr="pozvank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022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E879B-7C45-475C-9098-99E5BFBF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6AD559-EEBA-4A9E-97CF-B8707F972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6DF9C9-0C97-44E4-A7D3-8EABCE09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CD48-F6DE-4FC8-A947-2DD5CFC11AB5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A8C858-FAB3-4B57-A42A-F2793CF2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75564-12F8-4282-AA38-EEC76723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2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78906-D81B-4F8F-9B7E-732B4F1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2D056F-14DD-46C7-BD05-538B29259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6A34D0-E3BE-49DB-8CA4-D38B45FCA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E77CBA-4AB9-4E51-8E9E-EEE67B1C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419-E25E-4234-A27D-7177A5992F74}" type="datetime1">
              <a:rPr lang="cs-CZ" smtClean="0"/>
              <a:t>29.09.2023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C716BA-CD3A-45C1-9272-B286681C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E5876F-7DF6-4D60-9C92-04D17E4F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24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7403F-C8AB-4DF6-A653-09D1F520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5B43D5-FF0A-4D7A-8188-F330795A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960925-2728-40A5-9F31-C834AB051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274D89-2D7B-40EF-8A12-4485486DC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546D2D-4B1A-4A1F-9070-42B50FF27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CB5B4BD-21CE-43C1-A471-2FD4E0E5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371F-41D4-47BE-BAF2-F693CD47E3D6}" type="datetime1">
              <a:rPr lang="cs-CZ" smtClean="0"/>
              <a:t>29.09.2023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DEDDF1-C02A-43C8-AC31-1C9123BE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35E9BA-9289-40F9-B534-A6A96AAE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7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7E0F9-A8EA-4CB3-9020-E42633CD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F09C4B-82CF-4185-9D35-3A2C6303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191-F91E-453C-9B2D-C57EB4D98691}" type="datetime1">
              <a:rPr lang="cs-CZ" smtClean="0"/>
              <a:t>29.09.2023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7CBC0F-F228-41B1-AC08-A9F4B17A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0C267D-59FA-423C-BDDF-7A8A5EDE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32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C0C83B-41F7-4612-AB8E-A0E3ED18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55A7-F22A-40B4-A4AE-B1C04F662792}" type="datetime1">
              <a:rPr lang="cs-CZ" smtClean="0"/>
              <a:t>29.09.2023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6292A7-7CC9-4BAB-BD0D-B100FD36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7C9609-9F9D-4177-AD67-5745337E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29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CEE66-F95F-4E78-950F-CF0DDCB7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CD57D2-275A-4E8B-84D9-46E916EF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8C62C7-6E83-4C21-A667-83168F2AC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A9C5F7-D444-4478-A6D5-563346D7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39C-A4AC-4025-AC37-4FC08D51B7A6}" type="datetime1">
              <a:rPr lang="cs-CZ" smtClean="0"/>
              <a:t>29.09.2023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0295D9-FFD1-4A32-92F5-8BF58CAD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E7FA67-1CA3-4CF5-8FF9-DE1D9CDF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50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E38D-40D0-461C-AB65-6E1D17C2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AEAB8B-65B0-45AE-AEE6-2F9CBF9C5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A37DB9-322E-4961-A21B-66D5323CC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59D276-B1AE-4879-92E8-8D543B9D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E17C-9249-4E2A-94D1-7DB4D6A00425}" type="datetime1">
              <a:rPr lang="cs-CZ" smtClean="0"/>
              <a:t>29.09.2023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1D6565-F25C-43EF-A1D6-88F64085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ED28D1-C71E-4135-8291-8019B5D9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0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EC0E5D-FD0B-4E11-84A1-5DBB6865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9CD058-66D2-4CDE-BEDB-29FB7488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712C90-ADBB-481A-BFCC-135F4B03A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5DCF-BCB5-400E-82E4-E5F0879F47C2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5EAD39-7539-4D5D-ACDB-7672CECAB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A6E04A-1FCB-4870-B3E1-3FFD2D9A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74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9BFB-9518-4D07-82CB-3F96F6AD3B6D}" type="datetime1">
              <a:rPr lang="cs-CZ" smtClean="0"/>
              <a:t>29.09.2023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86CFAC-88F1-4E53-B0C1-8785AE494C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94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57777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349" name="Rectangle 5634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Neuron systém žlutě a světle modrý">
            <a:extLst>
              <a:ext uri="{FF2B5EF4-FFF2-40B4-BE49-F238E27FC236}">
                <a16:creationId xmlns:a16="http://schemas.microsoft.com/office/drawing/2014/main" id="{53D2A098-C6DC-7BDB-F2A4-D4273D450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" r="21863" b="158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6351" name="Rectangle 5635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A2B04D19-18E1-661E-DF45-D4320AE5E9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981" y="1122363"/>
            <a:ext cx="4023360" cy="2589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cs-CZ" altLang="cs-CZ" sz="3400" b="1" dirty="0"/>
              <a:t>R</a:t>
            </a:r>
            <a:r>
              <a:rPr lang="en-US" altLang="cs-CZ" sz="3400" b="1" dirty="0" err="1"/>
              <a:t>egionální</a:t>
            </a:r>
            <a:r>
              <a:rPr lang="en-US" altLang="cs-CZ" sz="3400" b="1" dirty="0"/>
              <a:t> </a:t>
            </a:r>
            <a:r>
              <a:rPr lang="en-US" altLang="cs-CZ" sz="3400" b="1" dirty="0" err="1"/>
              <a:t>inovační</a:t>
            </a:r>
            <a:r>
              <a:rPr lang="en-US" altLang="cs-CZ" sz="3400" b="1" dirty="0"/>
              <a:t> </a:t>
            </a:r>
            <a:r>
              <a:rPr lang="en-US" altLang="cs-CZ" sz="3400" b="1" dirty="0" err="1"/>
              <a:t>systémy</a:t>
            </a:r>
            <a:r>
              <a:rPr lang="en-US" altLang="cs-CZ" sz="3400" b="1" dirty="0"/>
              <a:t> </a:t>
            </a:r>
            <a:r>
              <a:rPr lang="cs-CZ" altLang="cs-CZ" sz="3400" b="1" dirty="0"/>
              <a:t>a </a:t>
            </a:r>
            <a:r>
              <a:rPr lang="en-US" altLang="cs-CZ" sz="3400" b="1" kern="1200" dirty="0" err="1">
                <a:latin typeface="+mj-lt"/>
                <a:ea typeface="+mj-ea"/>
                <a:cs typeface="+mj-cs"/>
              </a:rPr>
              <a:t>jejich</a:t>
            </a:r>
            <a:r>
              <a:rPr lang="en-US" altLang="cs-CZ" sz="3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400" b="1" kern="1200" dirty="0" err="1">
                <a:latin typeface="+mj-lt"/>
                <a:ea typeface="+mj-ea"/>
                <a:cs typeface="+mj-cs"/>
              </a:rPr>
              <a:t>význam</a:t>
            </a:r>
            <a:r>
              <a:rPr lang="en-US" altLang="cs-CZ" sz="3400" b="1" kern="1200" dirty="0">
                <a:latin typeface="+mj-lt"/>
                <a:ea typeface="+mj-ea"/>
                <a:cs typeface="+mj-cs"/>
              </a:rPr>
              <a:t> pro </a:t>
            </a:r>
            <a:r>
              <a:rPr lang="en-US" altLang="cs-CZ" sz="3400" b="1" kern="1200" dirty="0" err="1">
                <a:latin typeface="+mj-lt"/>
                <a:ea typeface="+mj-ea"/>
                <a:cs typeface="+mj-cs"/>
              </a:rPr>
              <a:t>konkurenceschopnost</a:t>
            </a:r>
            <a:r>
              <a:rPr lang="en-US" altLang="cs-CZ" sz="3400" b="1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FDE6D62-1D50-D693-09B7-740D1E81D0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7980" y="3854678"/>
            <a:ext cx="4023359" cy="2589665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altLang="cs-CZ" sz="2000" dirty="0"/>
              <a:t>Jiří </a:t>
            </a:r>
            <a:r>
              <a:rPr lang="en-US" altLang="cs-CZ" sz="2000" dirty="0" err="1"/>
              <a:t>Blažek</a:t>
            </a:r>
            <a:r>
              <a:rPr lang="cs-CZ" altLang="cs-CZ" sz="2000" dirty="0"/>
              <a:t>, ekonomický geograf</a:t>
            </a:r>
          </a:p>
          <a:p>
            <a:pPr algn="l"/>
            <a:endParaRPr lang="en-US" altLang="cs-CZ" sz="2000" dirty="0"/>
          </a:p>
          <a:p>
            <a:pPr algn="l"/>
            <a:r>
              <a:rPr lang="en-US" altLang="cs-CZ" sz="2000" i="1" dirty="0" err="1"/>
              <a:t>Katedra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sociální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geografie</a:t>
            </a:r>
            <a:r>
              <a:rPr lang="en-US" altLang="cs-CZ" sz="2000" i="1" dirty="0"/>
              <a:t> a </a:t>
            </a:r>
            <a:r>
              <a:rPr lang="en-US" altLang="cs-CZ" sz="2000" i="1" dirty="0" err="1"/>
              <a:t>regionálního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rozvoje</a:t>
            </a:r>
            <a:r>
              <a:rPr lang="en-US" altLang="cs-CZ" sz="2000" i="1" dirty="0"/>
              <a:t> </a:t>
            </a:r>
          </a:p>
          <a:p>
            <a:pPr algn="l"/>
            <a:r>
              <a:rPr lang="en-US" altLang="cs-CZ" sz="2000" i="1" dirty="0" err="1"/>
              <a:t>Přírodovědecká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fakulta</a:t>
            </a:r>
            <a:r>
              <a:rPr lang="en-US" altLang="cs-CZ" sz="2000" i="1" dirty="0"/>
              <a:t> UK, Praha </a:t>
            </a:r>
          </a:p>
          <a:p>
            <a:pPr algn="l"/>
            <a:endParaRPr lang="cs-CZ" altLang="cs-CZ" sz="2000" dirty="0"/>
          </a:p>
          <a:p>
            <a:pPr algn="l"/>
            <a:r>
              <a:rPr lang="cs-CZ" altLang="cs-CZ" sz="1400" i="1" dirty="0"/>
              <a:t>Plzeň, Hotel </a:t>
            </a:r>
            <a:r>
              <a:rPr lang="cs-CZ" altLang="cs-CZ" sz="1400" i="1" dirty="0" err="1"/>
              <a:t>Vienna</a:t>
            </a:r>
            <a:r>
              <a:rPr lang="cs-CZ" altLang="cs-CZ" sz="1400" i="1" dirty="0"/>
              <a:t> House, 3. října 2023</a:t>
            </a:r>
            <a:endParaRPr lang="en-US" altLang="cs-CZ" sz="1400" i="1" dirty="0"/>
          </a:p>
        </p:txBody>
      </p:sp>
      <p:sp>
        <p:nvSpPr>
          <p:cNvPr id="56353" name="Rectangle 563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355" name="Rectangle 563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2FBC78C-CEE9-21B0-2111-10FA4487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9D37F-EDBA-18BC-810F-87652695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9" y="197004"/>
            <a:ext cx="9592742" cy="72854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Na čem závisí síla systémové aktivity v regionu?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49A4B6A-461D-13E5-7EE3-5E37B8466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116433"/>
              </p:ext>
            </p:extLst>
          </p:nvPr>
        </p:nvGraphicFramePr>
        <p:xfrm>
          <a:off x="588123" y="925550"/>
          <a:ext cx="9013077" cy="59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844260-1C22-1D20-D155-D1EC532B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77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9A71E-8724-678E-605D-4BCE4780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08" y="111760"/>
            <a:ext cx="8596668" cy="701040"/>
          </a:xfrm>
        </p:spPr>
        <p:txBody>
          <a:bodyPr/>
          <a:lstStyle/>
          <a:p>
            <a:r>
              <a:rPr lang="cs-CZ" dirty="0"/>
              <a:t>Hlavní výzva v rámci kultivace RIS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4957B4A-0561-9E14-7314-FE5CF60C2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698023"/>
              </p:ext>
            </p:extLst>
          </p:nvPr>
        </p:nvGraphicFramePr>
        <p:xfrm>
          <a:off x="684108" y="2382460"/>
          <a:ext cx="9496212" cy="436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356C577A-9B63-6F4E-11AD-8180E5C6E9F0}"/>
              </a:ext>
            </a:extLst>
          </p:cNvPr>
          <p:cNvSpPr txBox="1"/>
          <p:nvPr/>
        </p:nvSpPr>
        <p:spPr>
          <a:xfrm>
            <a:off x="717976" y="812800"/>
            <a:ext cx="99093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Posílit zejm. systémové aktivity a provázat je s aktivitami realizovanými v rámci jednotlivých organizací</a:t>
            </a:r>
            <a:r>
              <a:rPr lang="cs-CZ" sz="2400" dirty="0"/>
              <a:t> (firem, </a:t>
            </a:r>
            <a:r>
              <a:rPr lang="cs-CZ" sz="2400" dirty="0" err="1"/>
              <a:t>univ</a:t>
            </a:r>
            <a:r>
              <a:rPr lang="cs-CZ" sz="2400" dirty="0"/>
              <a:t>, </a:t>
            </a:r>
            <a:r>
              <a:rPr lang="cs-CZ" sz="2400" dirty="0" err="1"/>
              <a:t>VaV</a:t>
            </a:r>
            <a:r>
              <a:rPr lang="cs-CZ" sz="2400" dirty="0"/>
              <a:t>, NNO, apod.)</a:t>
            </a:r>
          </a:p>
          <a:p>
            <a:endParaRPr lang="cs-CZ" sz="2400" dirty="0"/>
          </a:p>
          <a:p>
            <a:r>
              <a:rPr lang="cs-CZ" sz="2400" dirty="0"/>
              <a:t>Tj. </a:t>
            </a:r>
            <a:r>
              <a:rPr lang="cs-CZ" sz="2400" b="1" dirty="0"/>
              <a:t>dva</a:t>
            </a:r>
            <a:r>
              <a:rPr lang="cs-CZ" sz="2400" dirty="0"/>
              <a:t> </a:t>
            </a:r>
            <a:r>
              <a:rPr lang="cs-CZ" sz="2400" b="1" dirty="0"/>
              <a:t>(propojené) pilíře inovační politiky</a:t>
            </a:r>
            <a:r>
              <a:rPr lang="cs-CZ" sz="2400" dirty="0"/>
              <a:t>: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F88FB2-8055-3D00-80B3-D6953DA5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07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0EB6EA04-8C47-B908-3CA0-5D87FB87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F2388B-76A2-46AC-B45A-F0E2B9F039C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cs-CZ" sz="14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CE106CC-BB2D-D08F-399A-5EAC3DFBE6EA}"/>
              </a:ext>
            </a:extLst>
          </p:cNvPr>
          <p:cNvSpPr txBox="1"/>
          <p:nvPr/>
        </p:nvSpPr>
        <p:spPr>
          <a:xfrm>
            <a:off x="598488" y="0"/>
            <a:ext cx="7021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(Další) důvod pro kultivaci RIS: </a:t>
            </a:r>
          </a:p>
          <a:p>
            <a:r>
              <a:rPr lang="cs-CZ" sz="2800" b="1" dirty="0"/>
              <a:t>existuje vztah mezi kvalitou RIS a typem vývojové trajektorie odvětví v regionu: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18C929B-D104-D43C-10BF-A38B57521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14866"/>
              </p:ext>
            </p:extLst>
          </p:nvPr>
        </p:nvGraphicFramePr>
        <p:xfrm>
          <a:off x="598488" y="1485054"/>
          <a:ext cx="8927011" cy="5269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059">
                  <a:extLst>
                    <a:ext uri="{9D8B030D-6E8A-4147-A177-3AD203B41FA5}">
                      <a16:colId xmlns:a16="http://schemas.microsoft.com/office/drawing/2014/main" val="2451345001"/>
                    </a:ext>
                  </a:extLst>
                </a:gridCol>
                <a:gridCol w="6417952">
                  <a:extLst>
                    <a:ext uri="{9D8B030D-6E8A-4147-A177-3AD203B41FA5}">
                      <a16:colId xmlns:a16="http://schemas.microsoft.com/office/drawing/2014/main" val="3654912424"/>
                    </a:ext>
                  </a:extLst>
                </a:gridCol>
              </a:tblGrid>
              <a:tr h="314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Trajektorie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Definice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464892"/>
                  </a:ext>
                </a:extLst>
              </a:tr>
              <a:tr h="976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New path creation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Vznik nových odvětví založených na radikálně nových technologiích, objevech, obchodních modelech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299792"/>
                  </a:ext>
                </a:extLst>
              </a:tr>
              <a:tr h="976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Path branching (related, unrelated)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Diverzifikace výroby do nových příbuzných či nepříbuzných oborů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96897"/>
                  </a:ext>
                </a:extLst>
              </a:tr>
              <a:tr h="64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Path modernization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Významná změna trajektorie založená na aplikaci nových technologií do tradičního odvětví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983626"/>
                  </a:ext>
                </a:extLst>
              </a:tr>
              <a:tr h="793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Path upgrading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Významná změna zapojení firem do globálních produkčních sítí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428094"/>
                  </a:ext>
                </a:extLst>
              </a:tr>
              <a:tr h="64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Path importation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Nová trajektorie založená na získání investorů z vně regionu v dalším/novém oboru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563062"/>
                  </a:ext>
                </a:extLst>
              </a:tr>
              <a:tr h="64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Path extension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Pokračování stávající trajektorie pouze s dílčími změnami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073245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B4C5B85D-125B-5AAD-799F-D57147DB4F05}"/>
              </a:ext>
            </a:extLst>
          </p:cNvPr>
          <p:cNvSpPr txBox="1"/>
          <p:nvPr/>
        </p:nvSpPr>
        <p:spPr>
          <a:xfrm>
            <a:off x="10734992" y="2763520"/>
            <a:ext cx="1899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Přínosy</a:t>
            </a:r>
          </a:p>
          <a:p>
            <a:endParaRPr lang="cs-CZ" sz="2800" dirty="0"/>
          </a:p>
          <a:p>
            <a:r>
              <a:rPr lang="cs-CZ" sz="2800" dirty="0"/>
              <a:t>náklady </a:t>
            </a:r>
          </a:p>
          <a:p>
            <a:endParaRPr lang="cs-CZ" sz="2800" dirty="0"/>
          </a:p>
          <a:p>
            <a:r>
              <a:rPr lang="cs-CZ" sz="2800" dirty="0"/>
              <a:t>rizika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0B0C6-6FDD-0192-CFFC-308BF084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77" y="159568"/>
            <a:ext cx="8596668" cy="873760"/>
          </a:xfrm>
        </p:spPr>
        <p:txBody>
          <a:bodyPr/>
          <a:lstStyle/>
          <a:p>
            <a:r>
              <a:rPr lang="cs-CZ" dirty="0"/>
              <a:t>Kvalita RIS a typ vývojové trajektorie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128925-93B2-B341-CD2D-ADFC25C0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C5D90D-A867-D1EF-ED2C-A846AD7E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77" y="1376891"/>
            <a:ext cx="8467725" cy="437197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4DD10FF-C15F-8EA9-B72F-E8F5093B200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38492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2000"/>
              <a:t>A. Isaksen, M. Trippl (2016)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5806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4B0E3-983B-F1DE-70AD-2EF5B228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82" y="150826"/>
            <a:ext cx="8866778" cy="966773"/>
          </a:xfrm>
        </p:spPr>
        <p:txBody>
          <a:bodyPr>
            <a:noAutofit/>
          </a:bodyPr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Aktivita aktérů, aktiva a vývojové trajektorie odvětví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(často slabá a málo provázaná systémová aktivita)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5C2CA5-DA36-9EA6-95C3-58C947A3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14</a:t>
            </a:fld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6925F3E-FDB2-9746-7E0E-B9FCD05A7E72}"/>
              </a:ext>
            </a:extLst>
          </p:cNvPr>
          <p:cNvSpPr txBox="1"/>
          <p:nvPr/>
        </p:nvSpPr>
        <p:spPr>
          <a:xfrm>
            <a:off x="8432800" y="1583405"/>
            <a:ext cx="2875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Inovační platformy, </a:t>
            </a:r>
          </a:p>
          <a:p>
            <a:r>
              <a:rPr lang="cs-CZ" dirty="0"/>
              <a:t>krajská rada pro inovace, pracovní skupiny, </a:t>
            </a:r>
          </a:p>
          <a:p>
            <a:r>
              <a:rPr lang="cs-CZ" dirty="0"/>
              <a:t>120´´ pro inovace,, </a:t>
            </a:r>
          </a:p>
          <a:p>
            <a:r>
              <a:rPr lang="cs-CZ" dirty="0"/>
              <a:t>práce s talenty, </a:t>
            </a:r>
          </a:p>
          <a:p>
            <a:r>
              <a:rPr lang="cs-CZ" dirty="0"/>
              <a:t>image regionu,</a:t>
            </a:r>
          </a:p>
          <a:p>
            <a:r>
              <a:rPr lang="cs-CZ" dirty="0"/>
              <a:t>….</a:t>
            </a:r>
          </a:p>
          <a:p>
            <a:r>
              <a:rPr lang="cs-CZ" b="1" i="1" dirty="0"/>
              <a:t>Lze lépe provázat?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A7C1D9-6795-9148-351C-3D89BD80B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29" y="1466850"/>
            <a:ext cx="71913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10555-DD1B-4A74-8C2D-3FDDC85D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Odvětvový, regionální pohled            firemní úroveň: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Některé (ambiciózní) strategie firem </a:t>
            </a:r>
            <a:br>
              <a:rPr lang="cs-CZ" dirty="0"/>
            </a:br>
            <a:r>
              <a:rPr lang="cs-CZ" sz="2400" dirty="0"/>
              <a:t>(frekvence, zkušenosti?)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C0914-08BE-0EDE-C99C-BDA3A198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09014"/>
            <a:ext cx="7511626" cy="323938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b="1" dirty="0"/>
              <a:t>Organizační sukcese – </a:t>
            </a:r>
            <a:r>
              <a:rPr lang="cs-CZ" altLang="cs-CZ" sz="2400" dirty="0"/>
              <a:t>postupný přesun na náročnější trhy </a:t>
            </a:r>
            <a:r>
              <a:rPr lang="cs-CZ" altLang="cs-CZ" sz="1900" i="1" dirty="0"/>
              <a:t>(Škoda Auto)</a:t>
            </a:r>
          </a:p>
          <a:p>
            <a:r>
              <a:rPr lang="cs-CZ" altLang="cs-CZ" sz="2400" b="1" dirty="0"/>
              <a:t>Funkční </a:t>
            </a:r>
            <a:r>
              <a:rPr lang="cs-CZ" altLang="cs-CZ" sz="2400" b="1" dirty="0" err="1"/>
              <a:t>upgrading</a:t>
            </a:r>
            <a:r>
              <a:rPr lang="cs-CZ" altLang="cs-CZ" sz="2400" b="1" dirty="0"/>
              <a:t> – </a:t>
            </a:r>
            <a:r>
              <a:rPr lang="cs-CZ" altLang="cs-CZ" sz="2400" dirty="0"/>
              <a:t>získání nové funkce s vyšší přidanou hodnotou </a:t>
            </a:r>
            <a:r>
              <a:rPr lang="cs-CZ" altLang="cs-CZ" sz="1900" i="1" dirty="0"/>
              <a:t>(Foxconn)</a:t>
            </a:r>
            <a:endParaRPr lang="cs-CZ" sz="1900" i="1" dirty="0"/>
          </a:p>
          <a:p>
            <a:pPr eaLnBrk="1" hangingPunct="1"/>
            <a:r>
              <a:rPr lang="cs-CZ" altLang="cs-CZ" sz="2400" b="1" dirty="0"/>
              <a:t>Mezisektorový </a:t>
            </a:r>
            <a:r>
              <a:rPr lang="cs-CZ" altLang="cs-CZ" sz="2400" b="1" dirty="0" err="1"/>
              <a:t>upgrading</a:t>
            </a:r>
            <a:r>
              <a:rPr lang="cs-CZ" altLang="cs-CZ" sz="2400" b="1" dirty="0"/>
              <a:t> – </a:t>
            </a:r>
            <a:r>
              <a:rPr lang="cs-CZ" altLang="cs-CZ" sz="2400" dirty="0"/>
              <a:t>zkušenosti z globálních produkčních sítích využity v jiném (příbuzném i nepříbuzném) oboru, </a:t>
            </a:r>
            <a:r>
              <a:rPr lang="cs-CZ" altLang="cs-CZ" sz="2400" u="sng" dirty="0"/>
              <a:t>ideálně i blíže koncovému trhu </a:t>
            </a:r>
            <a:r>
              <a:rPr lang="cs-CZ" altLang="cs-CZ" sz="2400" dirty="0"/>
              <a:t>– umožní </a:t>
            </a:r>
            <a:r>
              <a:rPr lang="cs-CZ" altLang="cs-CZ" sz="2400" u="sng" dirty="0"/>
              <a:t>růst firmy a větší odolnost </a:t>
            </a:r>
            <a:r>
              <a:rPr lang="cs-CZ" altLang="cs-CZ" sz="1900" i="1" dirty="0"/>
              <a:t>(Mikrotechna – letecký průmysl – elektronová mikroskopie).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B507DB-F310-97F1-0B1A-32C2DB4C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15</a:t>
            </a:fld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E58B3E1-314A-57E1-6531-A5F3652D1632}"/>
              </a:ext>
            </a:extLst>
          </p:cNvPr>
          <p:cNvSpPr/>
          <p:nvPr/>
        </p:nvSpPr>
        <p:spPr>
          <a:xfrm>
            <a:off x="6229970" y="684332"/>
            <a:ext cx="1254642" cy="467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3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9D585965-BED7-3BDA-284E-BF8F0EB92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185" y="96522"/>
            <a:ext cx="9144000" cy="1215270"/>
          </a:xfrm>
        </p:spPr>
        <p:txBody>
          <a:bodyPr>
            <a:no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fáze zdůvodnění realizace inovačních /průmyslových / regionálních politik</a:t>
            </a:r>
            <a:endParaRPr lang="cs-CZ" altLang="cs-CZ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051B9E6D-033D-0F36-A669-B6469042A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2E8C1E-8061-41A8-8941-98AEBD4CBADF}" type="slidenum">
              <a:rPr lang="en-GB" altLang="cs-CZ" sz="105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cs-CZ" sz="105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CDD422-44DB-EFA8-BAD8-549D9079E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295752"/>
              </p:ext>
            </p:extLst>
          </p:nvPr>
        </p:nvGraphicFramePr>
        <p:xfrm>
          <a:off x="843280" y="1345114"/>
          <a:ext cx="9398000" cy="5061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7EC16C02-A9B3-9444-3C01-DDE401E970C3}"/>
              </a:ext>
            </a:extLst>
          </p:cNvPr>
          <p:cNvSpPr txBox="1"/>
          <p:nvPr/>
        </p:nvSpPr>
        <p:spPr>
          <a:xfrm>
            <a:off x="8178801" y="97674"/>
            <a:ext cx="38622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∑ </a:t>
            </a:r>
            <a:r>
              <a:rPr lang="cs-CZ" sz="2400" dirty="0"/>
              <a:t>3. Důvod pro kultivaci RIS – nejen podpora konkurenceschopnosti, </a:t>
            </a:r>
          </a:p>
          <a:p>
            <a:r>
              <a:rPr lang="cs-CZ" sz="2400" dirty="0"/>
              <a:t>ale i schopnosti reakce na velké společenské výzvy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4541A47-0547-DB17-7517-3D6838B2230E}"/>
              </a:ext>
            </a:extLst>
          </p:cNvPr>
          <p:cNvSpPr/>
          <p:nvPr/>
        </p:nvSpPr>
        <p:spPr>
          <a:xfrm>
            <a:off x="1607445" y="4876125"/>
            <a:ext cx="2171016" cy="27699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>
            <a:spAutoFit/>
          </a:bodyPr>
          <a:lstStyle/>
          <a:p>
            <a:pPr defTabSz="685800">
              <a:defRPr/>
            </a:pPr>
            <a:endParaRPr lang="cs-CZ" sz="1350">
              <a:solidFill>
                <a:srgbClr val="000000"/>
              </a:solidFill>
              <a:sym typeface="Constantia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78019CD-CFE8-3C28-E54D-7D0AA91D30E6}"/>
              </a:ext>
            </a:extLst>
          </p:cNvPr>
          <p:cNvSpPr/>
          <p:nvPr/>
        </p:nvSpPr>
        <p:spPr>
          <a:xfrm>
            <a:off x="9310624" y="5109972"/>
            <a:ext cx="2171016" cy="27699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>
            <a:spAutoFit/>
          </a:bodyPr>
          <a:lstStyle/>
          <a:p>
            <a:pPr defTabSz="685800">
              <a:defRPr/>
            </a:pPr>
            <a:endParaRPr lang="cs-CZ" sz="1350">
              <a:solidFill>
                <a:srgbClr val="000000"/>
              </a:solidFill>
              <a:sym typeface="Constantia"/>
            </a:endParaRPr>
          </a:p>
        </p:txBody>
      </p:sp>
      <p:sp>
        <p:nvSpPr>
          <p:cNvPr id="68612" name="Nadpis 3">
            <a:extLst>
              <a:ext uri="{FF2B5EF4-FFF2-40B4-BE49-F238E27FC236}">
                <a16:creationId xmlns:a16="http://schemas.microsoft.com/office/drawing/2014/main" id="{989CFE57-6967-A9F3-31B1-0FC97154BB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47864" y="1258889"/>
            <a:ext cx="8561387" cy="827087"/>
          </a:xfrm>
        </p:spPr>
        <p:txBody>
          <a:bodyPr/>
          <a:lstStyle/>
          <a:p>
            <a:r>
              <a:rPr lang="cs-CZ" altLang="cs-CZ">
                <a:solidFill>
                  <a:srgbClr val="3D3D3C"/>
                </a:solidFill>
              </a:rPr>
              <a:t>nadpis</a:t>
            </a:r>
          </a:p>
        </p:txBody>
      </p:sp>
      <p:sp>
        <p:nvSpPr>
          <p:cNvPr id="106" name="Nadpis 3">
            <a:extLst>
              <a:ext uri="{FF2B5EF4-FFF2-40B4-BE49-F238E27FC236}">
                <a16:creationId xmlns:a16="http://schemas.microsoft.com/office/drawing/2014/main" id="{70CB1C92-EDFC-993E-75E2-FC16684BA3F2}"/>
              </a:ext>
            </a:extLst>
          </p:cNvPr>
          <p:cNvSpPr txBox="1"/>
          <p:nvPr/>
        </p:nvSpPr>
        <p:spPr>
          <a:xfrm>
            <a:off x="1947863" y="1849438"/>
            <a:ext cx="8159750" cy="11985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sz="2200">
                <a:solidFill>
                  <a:srgbClr val="3D3D3C"/>
                </a:solidFill>
                <a:latin typeface="Anivers Regular"/>
                <a:ea typeface="Anivers Regular"/>
                <a:cs typeface="Anivers Regular"/>
                <a:sym typeface="Anivers Regular"/>
              </a:defRPr>
            </a:lvl1pPr>
          </a:lstStyle>
          <a:p>
            <a:pPr>
              <a:defRPr/>
            </a:pPr>
            <a:r>
              <a:rPr sz="1650"/>
              <a:t>Tady bude běžný text.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5448773A-A159-F32C-CFD6-83C60AF0870C}"/>
              </a:ext>
            </a:extLst>
          </p:cNvPr>
          <p:cNvSpPr txBox="1">
            <a:spLocks/>
          </p:cNvSpPr>
          <p:nvPr/>
        </p:nvSpPr>
        <p:spPr>
          <a:xfrm>
            <a:off x="6673851" y="2220914"/>
            <a:ext cx="3635375" cy="82708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3D3D3C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9pPr>
          </a:lstStyle>
          <a:p>
            <a:pPr algn="ctr" hangingPunct="1">
              <a:defRPr/>
            </a:pPr>
            <a:r>
              <a:rPr lang="cs-CZ" altLang="en-US" sz="3300" b="1" dirty="0"/>
              <a:t>Nějaký nadpis</a:t>
            </a:r>
            <a:endParaRPr lang="cs-CZ" sz="3300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CB14BD6-8939-D99E-FCFA-65A0CCDCFF19}"/>
              </a:ext>
            </a:extLst>
          </p:cNvPr>
          <p:cNvSpPr/>
          <p:nvPr/>
        </p:nvSpPr>
        <p:spPr>
          <a:xfrm>
            <a:off x="1746950" y="5109972"/>
            <a:ext cx="833743" cy="27699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>
            <a:spAutoFit/>
          </a:bodyPr>
          <a:lstStyle/>
          <a:p>
            <a:pPr defTabSz="685800">
              <a:defRPr/>
            </a:pPr>
            <a:endParaRPr lang="cs-CZ" sz="1350">
              <a:solidFill>
                <a:srgbClr val="000000"/>
              </a:solidFill>
              <a:sym typeface="Constantia"/>
            </a:endParaRPr>
          </a:p>
        </p:txBody>
      </p:sp>
      <p:pic>
        <p:nvPicPr>
          <p:cNvPr id="68616" name="Obrázek 4">
            <a:extLst>
              <a:ext uri="{FF2B5EF4-FFF2-40B4-BE49-F238E27FC236}">
                <a16:creationId xmlns:a16="http://schemas.microsoft.com/office/drawing/2014/main" id="{4F4893EB-A655-EEF8-737B-8B0ADD3A6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74664"/>
            <a:ext cx="10013951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3">
            <a:extLst>
              <a:ext uri="{FF2B5EF4-FFF2-40B4-BE49-F238E27FC236}">
                <a16:creationId xmlns:a16="http://schemas.microsoft.com/office/drawing/2014/main" id="{945B8B3D-D2C3-DC7D-1E36-84883D7B5C12}"/>
              </a:ext>
            </a:extLst>
          </p:cNvPr>
          <p:cNvSpPr txBox="1">
            <a:spLocks/>
          </p:cNvSpPr>
          <p:nvPr/>
        </p:nvSpPr>
        <p:spPr>
          <a:xfrm>
            <a:off x="3330576" y="5359400"/>
            <a:ext cx="7477125" cy="16208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3D3D3C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rgbClr val="BCCF00"/>
                </a:solidFill>
                <a:uFillTx/>
                <a:latin typeface="Anivers Bold"/>
                <a:ea typeface="Anivers Bold"/>
                <a:cs typeface="Anivers Bold"/>
                <a:sym typeface="Anivers Bold"/>
              </a:defRPr>
            </a:lvl9pPr>
          </a:lstStyle>
          <a:p>
            <a:pPr algn="ctr" hangingPunct="1">
              <a:defRPr/>
            </a:pPr>
            <a:r>
              <a:rPr lang="cs-CZ" altLang="en-US" sz="3300" b="1" dirty="0">
                <a:latin typeface="Anivers SC" panose="02000000000000000000" pitchFamily="50" charset="0"/>
              </a:rPr>
              <a:t>Projekt: „</a:t>
            </a:r>
            <a:r>
              <a:rPr lang="cs-CZ" altLang="en-US" sz="3300" b="1" dirty="0" err="1">
                <a:latin typeface="Anivers SC" panose="02000000000000000000" pitchFamily="50" charset="0"/>
              </a:rPr>
              <a:t>Bridge</a:t>
            </a:r>
            <a:r>
              <a:rPr lang="cs-CZ" altLang="en-US" sz="3300" b="1" dirty="0">
                <a:latin typeface="Anivers SC" panose="02000000000000000000" pitchFamily="50" charset="0"/>
              </a:rPr>
              <a:t> to </a:t>
            </a:r>
            <a:r>
              <a:rPr lang="cs-CZ" altLang="en-US" sz="3300" b="1" dirty="0" err="1">
                <a:latin typeface="Anivers SC" panose="02000000000000000000" pitchFamily="50" charset="0"/>
              </a:rPr>
              <a:t>mEd-tech</a:t>
            </a:r>
            <a:r>
              <a:rPr lang="cs-CZ" altLang="en-US" sz="3300" b="1" dirty="0">
                <a:latin typeface="Anivers SC" panose="02000000000000000000" pitchFamily="50" charset="0"/>
              </a:rPr>
              <a:t> </a:t>
            </a:r>
            <a:r>
              <a:rPr lang="cs-CZ" altLang="en-US" sz="3300" b="1" dirty="0" err="1">
                <a:latin typeface="Anivers SC" panose="02000000000000000000" pitchFamily="50" charset="0"/>
              </a:rPr>
              <a:t>success</a:t>
            </a:r>
            <a:r>
              <a:rPr lang="cs-CZ" altLang="en-US" sz="3300" b="1" dirty="0">
                <a:latin typeface="Anivers SC" panose="02000000000000000000" pitchFamily="50" charset="0"/>
              </a:rPr>
              <a:t>“</a:t>
            </a:r>
            <a:endParaRPr lang="cs-CZ" sz="3300" b="1" dirty="0">
              <a:latin typeface="Anivers SC" panose="02000000000000000000" pitchFamily="50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CA31E-4AF2-F5B8-0991-2BDFC8F0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7331"/>
            <a:ext cx="8596668" cy="792480"/>
          </a:xfrm>
        </p:spPr>
        <p:txBody>
          <a:bodyPr>
            <a:normAutofit fontScale="90000"/>
          </a:bodyPr>
          <a:lstStyle/>
          <a:p>
            <a:r>
              <a:rPr lang="cs-CZ" dirty="0"/>
              <a:t>Shrnutí: hlavní důvody, proč posilovat RIS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6DF25-C702-A93B-ECD6-0913867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6007"/>
            <a:ext cx="8415866" cy="5110480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1) Úspěch firmy, univ., apod. nezáleží jen na ní, ale i na kvalitě jejího okolí</a:t>
            </a:r>
          </a:p>
          <a:p>
            <a:r>
              <a:rPr lang="cs-CZ" sz="2800" b="1" dirty="0"/>
              <a:t>2</a:t>
            </a:r>
            <a:r>
              <a:rPr lang="cs-CZ" sz="2800" dirty="0"/>
              <a:t>) Souvislost mezi kvalitou </a:t>
            </a:r>
            <a:r>
              <a:rPr lang="cs-CZ" sz="2800" dirty="0" err="1"/>
              <a:t>reg</a:t>
            </a:r>
            <a:r>
              <a:rPr lang="cs-CZ" sz="2800" dirty="0"/>
              <a:t>. </a:t>
            </a:r>
            <a:r>
              <a:rPr lang="cs-CZ" sz="2800" dirty="0" err="1"/>
              <a:t>inov</a:t>
            </a:r>
            <a:r>
              <a:rPr lang="cs-CZ" sz="2800" dirty="0"/>
              <a:t>. systému a vývojovou trajektorií odvětví v regionu</a:t>
            </a:r>
          </a:p>
          <a:p>
            <a:r>
              <a:rPr lang="cs-CZ" sz="2800" dirty="0"/>
              <a:t>3) Souvislost mezi kvalitou </a:t>
            </a:r>
            <a:r>
              <a:rPr lang="cs-CZ" sz="2800" dirty="0" err="1"/>
              <a:t>reg</a:t>
            </a:r>
            <a:r>
              <a:rPr lang="cs-CZ" sz="2800" dirty="0"/>
              <a:t>. </a:t>
            </a:r>
            <a:r>
              <a:rPr lang="cs-CZ" sz="2800" dirty="0" err="1"/>
              <a:t>inov</a:t>
            </a:r>
            <a:r>
              <a:rPr lang="cs-CZ" sz="2800" dirty="0"/>
              <a:t>. systému a pozicí firem v GPN, tj. způsob zapojení do glob. ekonomiky</a:t>
            </a:r>
          </a:p>
          <a:p>
            <a:r>
              <a:rPr lang="cs-CZ" sz="2800" dirty="0"/>
              <a:t>4) </a:t>
            </a:r>
            <a:r>
              <a:rPr lang="cs-CZ" sz="2800" b="1" dirty="0"/>
              <a:t>Souvislost mezi kvalitou </a:t>
            </a:r>
            <a:r>
              <a:rPr lang="cs-CZ" sz="2800" b="1" dirty="0" err="1"/>
              <a:t>reg</a:t>
            </a:r>
            <a:r>
              <a:rPr lang="cs-CZ" sz="2800" b="1" dirty="0"/>
              <a:t>. inovačního systému a schopností reagovat na velké společenské výzvy </a:t>
            </a:r>
            <a:r>
              <a:rPr lang="cs-CZ" sz="2800" dirty="0"/>
              <a:t>(klima, geopolitika     velká restrukturalizace globálních produkčních sítí i vznik nových)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5FAD2C-BEE8-1B51-D621-3DC0CDE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18</a:t>
            </a:fld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24C5784-B056-7CC6-BF52-E74630312E40}"/>
              </a:ext>
            </a:extLst>
          </p:cNvPr>
          <p:cNvSpPr/>
          <p:nvPr/>
        </p:nvSpPr>
        <p:spPr>
          <a:xfrm>
            <a:off x="7367451" y="5259977"/>
            <a:ext cx="409303" cy="26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15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55E8490B-EB66-40D8-AA05-C0C7144E2E7C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6239C8-87CE-4415-B41D-DC16E0F14D8E}" type="slidenum">
              <a:rPr lang="en-GB" altLang="cs-CZ" sz="1400" b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cs-CZ" sz="1400" b="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4C5D4CC0-96B4-4CED-A8BD-6319DEFFD9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22880" y="0"/>
            <a:ext cx="1917382" cy="8055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cs-CZ" altLang="cs-CZ" b="1" dirty="0">
                <a:effectLst/>
              </a:rPr>
              <a:t>Závěr</a:t>
            </a:r>
            <a:endParaRPr lang="en-GB" altLang="cs-CZ" b="1" dirty="0">
              <a:effectLst/>
            </a:endParaRP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1285DC7-D816-40E6-B64F-C7311C7069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5519" y="1149020"/>
            <a:ext cx="7688217" cy="499427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Nejvíce </a:t>
            </a:r>
            <a:r>
              <a:rPr lang="cs-CZ" altLang="cs-CZ" sz="2800" b="1" dirty="0"/>
              <a:t>podceněná je systémová aktivita </a:t>
            </a:r>
            <a:r>
              <a:rPr lang="cs-CZ" altLang="cs-CZ" sz="2800" dirty="0"/>
              <a:t>čili koordinované úsilí aktérů o posílení </a:t>
            </a:r>
            <a:r>
              <a:rPr lang="cs-CZ" altLang="cs-CZ" sz="2800" dirty="0" err="1"/>
              <a:t>RISu</a:t>
            </a:r>
            <a:r>
              <a:rPr lang="cs-CZ" altLang="cs-CZ" sz="2800" dirty="0"/>
              <a:t> a realizaci ambiciózní trajektorie.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/>
              <a:t>Potřeba podporovat nejen </a:t>
            </a:r>
            <a:r>
              <a:rPr lang="cs-CZ" altLang="cs-CZ" sz="2800" b="1" dirty="0"/>
              <a:t>funkční </a:t>
            </a:r>
            <a:r>
              <a:rPr lang="cs-CZ" altLang="cs-CZ" sz="2800" b="1" dirty="0" err="1"/>
              <a:t>upgrading</a:t>
            </a:r>
            <a:r>
              <a:rPr lang="cs-CZ" altLang="cs-CZ" sz="2800" dirty="0"/>
              <a:t> firem v glob. produkčních sítích </a:t>
            </a:r>
            <a:r>
              <a:rPr lang="cs-CZ" altLang="cs-CZ" sz="2800" b="1" dirty="0"/>
              <a:t>(přímo ve firmách i nepřímo, tj. posílením RIS), 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ale i start-upy s globální ambicí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800" b="1" dirty="0"/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        změna zapojení do glob. ekonomiky </a:t>
            </a:r>
            <a:r>
              <a:rPr lang="cs-CZ" altLang="cs-CZ" sz="2800" i="1" dirty="0"/>
              <a:t>(tj. ze strukturálního do funkčního módu)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D45B92-7B06-EA01-2773-E0C4618D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19</a:t>
            </a:fld>
            <a:endParaRPr lang="cs-CZ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DF261479-8B9A-7B33-EA23-2E6964E2885E}"/>
              </a:ext>
            </a:extLst>
          </p:cNvPr>
          <p:cNvSpPr/>
          <p:nvPr/>
        </p:nvSpPr>
        <p:spPr>
          <a:xfrm>
            <a:off x="1445623" y="5129349"/>
            <a:ext cx="731520" cy="4267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0FA0F-4126-4FE5-99C7-5B5DF166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cs-CZ" sz="3300" dirty="0"/>
              <a:t>Motto: </a:t>
            </a:r>
            <a:br>
              <a:rPr lang="cs-CZ" sz="3300" dirty="0"/>
            </a:br>
            <a:br>
              <a:rPr lang="cs-CZ" sz="3300" dirty="0"/>
            </a:br>
            <a:r>
              <a:rPr lang="cs-CZ" sz="3300" dirty="0"/>
              <a:t>„úspěšnost firmy či výzkumné organizace nezáleží jen na ní, ale i na kvalitě okolního prostředí“</a:t>
            </a:r>
            <a:br>
              <a:rPr lang="cs-CZ" sz="3300" dirty="0"/>
            </a:br>
            <a:endParaRPr lang="cs-CZ" sz="33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8978C-41A5-4B2A-A7B5-6F2B6335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342" y="575959"/>
            <a:ext cx="5499885" cy="570608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Dvě základní pojetí </a:t>
            </a:r>
            <a:r>
              <a:rPr lang="cs-CZ" sz="2400" b="1" dirty="0"/>
              <a:t>„okolního prostředí“: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1) </a:t>
            </a:r>
            <a:r>
              <a:rPr lang="cs-CZ" sz="2400" b="1" dirty="0"/>
              <a:t>geografická blízkost </a:t>
            </a:r>
            <a:r>
              <a:rPr lang="cs-CZ" sz="2400" dirty="0"/>
              <a:t>a s tím spojená regionální identita, např.   kraje – </a:t>
            </a:r>
            <a:r>
              <a:rPr lang="cs-CZ" sz="2400" b="1" dirty="0"/>
              <a:t>regionální inovační systémy</a:t>
            </a:r>
            <a:br>
              <a:rPr lang="cs-CZ" sz="2400" b="1" dirty="0"/>
            </a:br>
            <a:br>
              <a:rPr lang="cs-CZ" sz="2400" dirty="0"/>
            </a:br>
            <a:r>
              <a:rPr lang="cs-CZ" sz="2400" dirty="0"/>
              <a:t>2) </a:t>
            </a:r>
            <a:r>
              <a:rPr lang="cs-CZ" sz="2400" b="1" dirty="0"/>
              <a:t>vertikální inovační systém </a:t>
            </a:r>
            <a:r>
              <a:rPr lang="cs-CZ" sz="2400" dirty="0"/>
              <a:t>– „okolí“ = </a:t>
            </a:r>
            <a:r>
              <a:rPr lang="cs-CZ" sz="2400" u="sng" dirty="0"/>
              <a:t>pozice a vztahy </a:t>
            </a:r>
            <a:r>
              <a:rPr lang="cs-CZ" sz="2400" dirty="0"/>
              <a:t>v rámci dodavatelských řetězců či </a:t>
            </a:r>
            <a:r>
              <a:rPr lang="cs-CZ" sz="2400" b="1" dirty="0"/>
              <a:t>globálních produkčních sítí </a:t>
            </a:r>
            <a:r>
              <a:rPr lang="cs-CZ" dirty="0"/>
              <a:t>(odběratelé i dodavatelé často sídlí v různých regionech, státech i kontinentech)</a:t>
            </a:r>
          </a:p>
          <a:p>
            <a:r>
              <a:rPr lang="cs-CZ" sz="2400" dirty="0"/>
              <a:t>- </a:t>
            </a:r>
            <a:r>
              <a:rPr lang="cs-CZ" sz="2400" b="1" dirty="0"/>
              <a:t>na firmy často působí obě „okolí“ současně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87093D-D326-D58F-CCC6-8324EF47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2</a:t>
            </a:fld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760098E-D9B5-9372-E83B-12D11185A952}"/>
              </a:ext>
            </a:extLst>
          </p:cNvPr>
          <p:cNvSpPr/>
          <p:nvPr/>
        </p:nvSpPr>
        <p:spPr>
          <a:xfrm>
            <a:off x="5586984" y="2642616"/>
            <a:ext cx="210312" cy="246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39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větina, rostlina, barevné, různé&#10;&#10;Popis byl vytvořen automaticky">
            <a:extLst>
              <a:ext uri="{FF2B5EF4-FFF2-40B4-BE49-F238E27FC236}">
                <a16:creationId xmlns:a16="http://schemas.microsoft.com/office/drawing/2014/main" id="{89E30F41-0231-0DBA-1166-C2C61277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63" r="19328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7A9E31DC-5BAA-4FDE-A6B5-36F847E30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9839" y="1388933"/>
            <a:ext cx="3851122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3600" dirty="0"/>
              <a:t>Děkuji Vám za pozornost </a:t>
            </a:r>
          </a:p>
          <a:p>
            <a:pPr marL="0" indent="0">
              <a:buNone/>
            </a:pPr>
            <a:r>
              <a:rPr lang="cs-CZ" altLang="cs-CZ" sz="3600" dirty="0"/>
              <a:t>a </a:t>
            </a:r>
          </a:p>
          <a:p>
            <a:pPr marL="0" indent="0">
              <a:buNone/>
            </a:pPr>
            <a:r>
              <a:rPr lang="cs-CZ" altLang="cs-CZ" sz="3600" dirty="0"/>
              <a:t>ať se našim firmám i  ekosystémům daří! </a:t>
            </a:r>
            <a:endParaRPr lang="en-GB" altLang="cs-CZ" sz="3600" dirty="0"/>
          </a:p>
        </p:txBody>
      </p:sp>
      <p:cxnSp>
        <p:nvCxnSpPr>
          <p:cNvPr id="40968" name="Straight Connector 4096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70" name="Straight Connector 4096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7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7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7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8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8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8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250E635-1275-5B8C-EF97-325FD747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20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Nadpis 3"/>
          <p:cNvSpPr txBox="1">
            <a:spLocks noGrp="1"/>
          </p:cNvSpPr>
          <p:nvPr>
            <p:ph type="title" idx="4294967295"/>
          </p:nvPr>
        </p:nvSpPr>
        <p:spPr>
          <a:xfrm>
            <a:off x="565082" y="751514"/>
            <a:ext cx="11416122" cy="1102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D3C"/>
                </a:solidFill>
              </a:defRPr>
            </a:lvl1pPr>
          </a:lstStyle>
          <a:p>
            <a:r>
              <a:t>nadpis</a:t>
            </a:r>
          </a:p>
        </p:txBody>
      </p:sp>
      <p:sp>
        <p:nvSpPr>
          <p:cNvPr id="112" name="Nadpis 3"/>
          <p:cNvSpPr txBox="1"/>
          <p:nvPr/>
        </p:nvSpPr>
        <p:spPr>
          <a:xfrm>
            <a:off x="565082" y="1538914"/>
            <a:ext cx="10880489" cy="1598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>
                <a:solidFill>
                  <a:srgbClr val="3D3D3C"/>
                </a:solidFill>
                <a:latin typeface="Anivers Regular"/>
                <a:ea typeface="Anivers Regular"/>
                <a:cs typeface="Anivers Regular"/>
                <a:sym typeface="Anivers Regular"/>
              </a:defRPr>
            </a:lvl1pPr>
          </a:lstStyle>
          <a:p>
            <a:r>
              <a:t>Tady bude běžný text.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8580" y="5225143"/>
            <a:ext cx="1838130" cy="144624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nstantia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24490" r="5168" b="5170"/>
          <a:stretch/>
        </p:blipFill>
        <p:spPr>
          <a:xfrm>
            <a:off x="0" y="-130242"/>
            <a:ext cx="6472498" cy="65357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2697" r="1" b="27897"/>
          <a:stretch/>
        </p:blipFill>
        <p:spPr>
          <a:xfrm>
            <a:off x="6230351" y="314333"/>
            <a:ext cx="6516900" cy="635705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005326" y="5526060"/>
            <a:ext cx="6186674" cy="1595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6" y="-130242"/>
            <a:ext cx="6962437" cy="68580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D878B5-8CCA-FAB3-3BA7-87200A8CCE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4069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33FFC7-E32E-44E0-B200-AA086E2A6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108" y="30480"/>
            <a:ext cx="3952412" cy="357922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altLang="en-US" dirty="0"/>
              <a:t>Role okolního geografického prostředí:</a:t>
            </a:r>
            <a:br>
              <a:rPr lang="cs-CZ" altLang="en-US" dirty="0"/>
            </a:br>
            <a:br>
              <a:rPr lang="cs-CZ" altLang="en-US" sz="2800" dirty="0"/>
            </a:br>
            <a:r>
              <a:rPr lang="cs-CZ" altLang="en-US" sz="2800" dirty="0"/>
              <a:t>americký expert na business </a:t>
            </a:r>
            <a:r>
              <a:rPr lang="cs-CZ" altLang="en-US" sz="2800" dirty="0" err="1"/>
              <a:t>strategy</a:t>
            </a:r>
            <a:r>
              <a:rPr lang="cs-CZ" altLang="en-US" sz="2800" dirty="0"/>
              <a:t> M. Porter vymezil 4 základní faktory konkurenceschopnosti: </a:t>
            </a:r>
            <a:endParaRPr lang="en-GB" altLang="en-US" sz="2800" dirty="0"/>
          </a:p>
        </p:txBody>
      </p:sp>
      <p:graphicFrame>
        <p:nvGraphicFramePr>
          <p:cNvPr id="6149" name="Rectangle 3">
            <a:extLst>
              <a:ext uri="{FF2B5EF4-FFF2-40B4-BE49-F238E27FC236}">
                <a16:creationId xmlns:a16="http://schemas.microsoft.com/office/drawing/2014/main" id="{93D89D56-5801-43B5-85D3-CDC541D11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958407"/>
              </p:ext>
            </p:extLst>
          </p:nvPr>
        </p:nvGraphicFramePr>
        <p:xfrm>
          <a:off x="4793181" y="108724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Výsledek obrázku pro porter diamond figure">
            <a:extLst>
              <a:ext uri="{FF2B5EF4-FFF2-40B4-BE49-F238E27FC236}">
                <a16:creationId xmlns:a16="http://schemas.microsoft.com/office/drawing/2014/main" id="{53BC9290-6409-430D-B3E3-6E520FC8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3" y="3979818"/>
            <a:ext cx="4163696" cy="284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1712678-6B62-4B2E-8785-048CFBFD38F0}"/>
              </a:ext>
            </a:extLst>
          </p:cNvPr>
          <p:cNvSpPr txBox="1"/>
          <p:nvPr/>
        </p:nvSpPr>
        <p:spPr>
          <a:xfrm>
            <a:off x="4793181" y="5403669"/>
            <a:ext cx="805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∑ Porter: existence klastrů ukazuje, že řada faktorů konkurenceschopnosti má regionální povahu, což implikuje potřebu decentralizované politiky.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BB7869-9E78-0616-2539-B1AC55B2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4</a:t>
            </a:fld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58B72-3593-4693-853E-1C87E796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0"/>
            <a:ext cx="8356827" cy="1036320"/>
          </a:xfrm>
        </p:spPr>
        <p:txBody>
          <a:bodyPr>
            <a:normAutofit fontScale="90000"/>
          </a:bodyPr>
          <a:lstStyle/>
          <a:p>
            <a:r>
              <a:rPr lang="cs-CZ" dirty="0"/>
              <a:t>Schéma vyspělého regionálního inovačního systému – RIS </a:t>
            </a:r>
            <a:r>
              <a:rPr lang="cs-CZ" sz="2200" dirty="0"/>
              <a:t>(*britský ekonomický geograf P. </a:t>
            </a:r>
            <a:r>
              <a:rPr lang="cs-CZ" sz="2200" dirty="0" err="1"/>
              <a:t>Cooke</a:t>
            </a:r>
            <a:r>
              <a:rPr lang="cs-CZ" sz="2200" dirty="0"/>
              <a:t>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7C5D4F3-3627-4F36-9F7E-5AB298579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4" y="1236617"/>
            <a:ext cx="9239535" cy="438041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C45618C-65DC-4D67-B2A2-33BCBDF4252E}"/>
              </a:ext>
            </a:extLst>
          </p:cNvPr>
          <p:cNvSpPr txBox="1"/>
          <p:nvPr/>
        </p:nvSpPr>
        <p:spPr>
          <a:xfrm>
            <a:off x="272954" y="5677990"/>
            <a:ext cx="1114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3. </a:t>
            </a:r>
            <a:r>
              <a:rPr lang="cs-CZ" sz="2400" b="1" dirty="0"/>
              <a:t>Institucionální rámec </a:t>
            </a:r>
            <a:r>
              <a:rPr lang="cs-CZ" sz="2400" dirty="0"/>
              <a:t>– kvalita veřejné správy a zprostředkujících organizací (VTP, IC, …) a jejich podpůrných politik, míra profesionality, důvěry, dostupnost vnějších finančních zdrojů, regionální identita, image regionu,….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5A0F05-F90D-4C3C-C490-B79CEDEAB972}"/>
              </a:ext>
            </a:extLst>
          </p:cNvPr>
          <p:cNvSpPr txBox="1"/>
          <p:nvPr/>
        </p:nvSpPr>
        <p:spPr>
          <a:xfrm>
            <a:off x="1158240" y="1066503"/>
            <a:ext cx="61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1.</a:t>
            </a:r>
            <a:r>
              <a:rPr lang="cs-CZ" sz="3200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54BAEB-EA64-EE3E-DA1A-333B051AFCDA}"/>
              </a:ext>
            </a:extLst>
          </p:cNvPr>
          <p:cNvSpPr txBox="1"/>
          <p:nvPr/>
        </p:nvSpPr>
        <p:spPr>
          <a:xfrm>
            <a:off x="5496560" y="1097281"/>
            <a:ext cx="52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2.</a:t>
            </a:r>
            <a:r>
              <a:rPr lang="cs-CZ" dirty="0"/>
              <a:t>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F0860B-D785-7A71-F84F-931D914E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41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A7A9C-A68E-4904-984D-6FBA1163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59" y="0"/>
            <a:ext cx="8596668" cy="1320800"/>
          </a:xfrm>
        </p:spPr>
        <p:txBody>
          <a:bodyPr/>
          <a:lstStyle/>
          <a:p>
            <a:r>
              <a:rPr lang="cs-CZ" dirty="0"/>
              <a:t>Výše a struktura výdajů na </a:t>
            </a:r>
            <a:r>
              <a:rPr lang="cs-CZ" dirty="0" err="1"/>
              <a:t>VaV</a:t>
            </a:r>
            <a:r>
              <a:rPr lang="cs-CZ" dirty="0"/>
              <a:t> dle evropských makroregionů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8396971-9565-4EB7-B959-0A7416B7D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13" y="1214651"/>
            <a:ext cx="9485193" cy="539405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23E3853-B4BB-AB55-70C1-F1B16155BA59}"/>
              </a:ext>
            </a:extLst>
          </p:cNvPr>
          <p:cNvSpPr txBox="1"/>
          <p:nvPr/>
        </p:nvSpPr>
        <p:spPr>
          <a:xfrm>
            <a:off x="8329666" y="249294"/>
            <a:ext cx="3630321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∑ Dokládá  </a:t>
            </a:r>
          </a:p>
          <a:p>
            <a:r>
              <a:rPr lang="cs-CZ" sz="2400" dirty="0"/>
              <a:t>hluboké rozdíly ve způsobu zapojení států a regionů do globální ekonomiky:</a:t>
            </a:r>
          </a:p>
          <a:p>
            <a:pPr marL="457200" indent="-457200">
              <a:buAutoNum type="arabicParenR"/>
            </a:pPr>
            <a:r>
              <a:rPr lang="cs-CZ" sz="2400" dirty="0"/>
              <a:t>Organický mód (vedoucí firmy a T1)</a:t>
            </a:r>
          </a:p>
          <a:p>
            <a:pPr marL="457200" indent="-457200">
              <a:buAutoNum type="arabicParenR"/>
            </a:pPr>
            <a:r>
              <a:rPr lang="cs-CZ" sz="2400" dirty="0"/>
              <a:t>Funkční mód (T2, T1)</a:t>
            </a:r>
          </a:p>
          <a:p>
            <a:pPr marL="457200" indent="-457200">
              <a:buAutoNum type="arabicParenR"/>
            </a:pPr>
            <a:r>
              <a:rPr lang="cs-CZ" sz="2400" dirty="0"/>
              <a:t>Strukturální (T3, T2)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24C658-E8C4-6354-559C-D75C0148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3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8BE26774-8DB6-AD2C-40B0-6B09C5696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188913"/>
            <a:ext cx="8539163" cy="647700"/>
          </a:xfrm>
        </p:spPr>
        <p:txBody>
          <a:bodyPr/>
          <a:lstStyle/>
          <a:p>
            <a:r>
              <a:rPr lang="cs-CZ" altLang="cs-CZ" dirty="0"/>
              <a:t>Klíčové myšlenky teorie RIS</a:t>
            </a:r>
            <a:endParaRPr lang="en-GB" altLang="cs-CZ" dirty="0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EB53F738-C5A9-A29B-35A1-D42BB26FF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462" y="981074"/>
            <a:ext cx="6948201" cy="5688013"/>
          </a:xfrm>
        </p:spPr>
        <p:txBody>
          <a:bodyPr>
            <a:normAutofit fontScale="92500"/>
          </a:bodyPr>
          <a:lstStyle/>
          <a:p>
            <a:r>
              <a:rPr lang="cs-CZ" altLang="cs-CZ" sz="2600" dirty="0"/>
              <a:t>1) mezi prostorově blízkými aktéry probíhá </a:t>
            </a:r>
            <a:r>
              <a:rPr lang="cs-CZ" altLang="cs-CZ" sz="2600" b="1" dirty="0"/>
              <a:t>vzájemné učení </a:t>
            </a:r>
            <a:r>
              <a:rPr lang="cs-CZ" altLang="cs-CZ" sz="2600" dirty="0"/>
              <a:t>(záměrné i spontánní)</a:t>
            </a:r>
          </a:p>
          <a:p>
            <a:r>
              <a:rPr lang="cs-CZ" altLang="cs-CZ" sz="2600" dirty="0"/>
              <a:t>2) důležitá je existence aktérů, kteří dosahují kritické </a:t>
            </a:r>
            <a:r>
              <a:rPr lang="cs-CZ" altLang="cs-CZ" sz="2600" b="1" dirty="0"/>
              <a:t>velikosti v mezinárodním kontextu </a:t>
            </a:r>
          </a:p>
          <a:p>
            <a:r>
              <a:rPr lang="cs-CZ" altLang="cs-CZ" sz="2600" dirty="0"/>
              <a:t>3) </a:t>
            </a:r>
            <a:r>
              <a:rPr lang="cs-CZ" altLang="cs-CZ" sz="2600" b="1" dirty="0"/>
              <a:t>minulost aktéra ovlivňuje jeho přítomnost i vnímání budoucnosti </a:t>
            </a:r>
            <a:r>
              <a:rPr lang="cs-CZ" altLang="cs-CZ" sz="2000" dirty="0"/>
              <a:t>(jedinec, firma i region)</a:t>
            </a:r>
          </a:p>
          <a:p>
            <a:r>
              <a:rPr lang="cs-CZ" altLang="cs-CZ" sz="2600" dirty="0"/>
              <a:t>4) zásadní pro RIS je </a:t>
            </a:r>
            <a:r>
              <a:rPr lang="cs-CZ" altLang="cs-CZ" sz="2600" b="1" dirty="0"/>
              <a:t>existence leaderů</a:t>
            </a:r>
            <a:r>
              <a:rPr lang="cs-CZ" altLang="cs-CZ" sz="2600" dirty="0"/>
              <a:t>, kteří mají:</a:t>
            </a:r>
          </a:p>
          <a:p>
            <a:r>
              <a:rPr lang="cs-CZ" altLang="cs-CZ" sz="2600" dirty="0"/>
              <a:t>i) </a:t>
            </a:r>
            <a:r>
              <a:rPr lang="cs-CZ" altLang="cs-CZ" sz="2600" b="1" dirty="0"/>
              <a:t>ambici, vizi</a:t>
            </a:r>
            <a:r>
              <a:rPr lang="cs-CZ" altLang="cs-CZ" sz="2600" dirty="0"/>
              <a:t>, </a:t>
            </a:r>
          </a:p>
          <a:p>
            <a:r>
              <a:rPr lang="cs-CZ" altLang="cs-CZ" sz="2600" dirty="0" err="1"/>
              <a:t>ii</a:t>
            </a:r>
            <a:r>
              <a:rPr lang="cs-CZ" altLang="cs-CZ" sz="2600" dirty="0"/>
              <a:t>) </a:t>
            </a:r>
            <a:r>
              <a:rPr lang="cs-CZ" altLang="cs-CZ" sz="2600" b="1" dirty="0"/>
              <a:t>cítí spoluzodpovědnost </a:t>
            </a:r>
            <a:r>
              <a:rPr lang="cs-CZ" altLang="cs-CZ" sz="2600" dirty="0"/>
              <a:t>za regionální inovační systém</a:t>
            </a:r>
          </a:p>
          <a:p>
            <a:r>
              <a:rPr lang="cs-CZ" altLang="cs-CZ" sz="2600" dirty="0" err="1"/>
              <a:t>iii</a:t>
            </a:r>
            <a:r>
              <a:rPr lang="cs-CZ" altLang="cs-CZ" sz="2600" dirty="0"/>
              <a:t>) a jsou schopni dosahovat a </a:t>
            </a:r>
            <a:r>
              <a:rPr lang="cs-CZ" altLang="cs-CZ" sz="2600" u="sng" dirty="0"/>
              <a:t>udržovat</a:t>
            </a:r>
            <a:r>
              <a:rPr lang="cs-CZ" altLang="cs-CZ" sz="2600" dirty="0"/>
              <a:t> </a:t>
            </a:r>
            <a:r>
              <a:rPr lang="cs-CZ" altLang="cs-CZ" sz="2600" b="1" dirty="0"/>
              <a:t>konsensus</a:t>
            </a:r>
            <a:r>
              <a:rPr lang="cs-CZ" altLang="cs-CZ" sz="2600" dirty="0"/>
              <a:t> </a:t>
            </a: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5FDF56AC-84E8-69EB-E49F-E2B8C0AE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5F641-A711-43AF-92F9-6759F889CB7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67FE79F-B235-E3F1-FF94-29C855F5105F}"/>
              </a:ext>
            </a:extLst>
          </p:cNvPr>
          <p:cNvSpPr txBox="1"/>
          <p:nvPr/>
        </p:nvSpPr>
        <p:spPr>
          <a:xfrm>
            <a:off x="7964813" y="1470508"/>
            <a:ext cx="3852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P. </a:t>
            </a:r>
            <a:r>
              <a:rPr lang="cs-CZ" sz="2400" dirty="0" err="1"/>
              <a:t>Cooke</a:t>
            </a:r>
            <a:r>
              <a:rPr lang="cs-CZ" sz="2400" dirty="0"/>
              <a:t>: </a:t>
            </a:r>
          </a:p>
          <a:p>
            <a:r>
              <a:rPr lang="cs-CZ" sz="2400" dirty="0"/>
              <a:t>klíčovou roli regionů potvrzuje mj.: </a:t>
            </a:r>
          </a:p>
          <a:p>
            <a:r>
              <a:rPr lang="cs-CZ" sz="2400" dirty="0"/>
              <a:t>i) </a:t>
            </a:r>
            <a:r>
              <a:rPr lang="cs-CZ" sz="2400" b="1" dirty="0"/>
              <a:t>význam orgánů krajské správy- </a:t>
            </a:r>
            <a:r>
              <a:rPr lang="cs-CZ" dirty="0"/>
              <a:t>(</a:t>
            </a:r>
            <a:r>
              <a:rPr lang="cs-CZ" dirty="0" err="1"/>
              <a:t>legisl</a:t>
            </a:r>
            <a:r>
              <a:rPr lang="cs-CZ" dirty="0"/>
              <a:t>. kompetence, zdroje, know-how), </a:t>
            </a:r>
            <a:r>
              <a:rPr lang="cs-CZ" sz="2400" b="1" dirty="0"/>
              <a:t>brzda nebo katalyzátor rozvoje?</a:t>
            </a:r>
            <a:endParaRPr lang="cs-CZ" sz="2400" dirty="0"/>
          </a:p>
          <a:p>
            <a:r>
              <a:rPr lang="cs-CZ" sz="2400" dirty="0" err="1"/>
              <a:t>ii</a:t>
            </a:r>
            <a:r>
              <a:rPr lang="cs-CZ" sz="2400" dirty="0"/>
              <a:t>) </a:t>
            </a:r>
            <a:r>
              <a:rPr lang="cs-CZ" sz="2400" b="1" dirty="0"/>
              <a:t>selektivní lokalizace </a:t>
            </a:r>
            <a:r>
              <a:rPr lang="cs-CZ" sz="2400" b="1" dirty="0" err="1"/>
              <a:t>VaV</a:t>
            </a:r>
            <a:r>
              <a:rPr lang="cs-CZ" sz="2400" b="1" dirty="0"/>
              <a:t> center globálních firem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78E56-5F7B-3AD9-E9FE-3850F50C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570"/>
            <a:ext cx="9509760" cy="866625"/>
          </a:xfrm>
        </p:spPr>
        <p:txBody>
          <a:bodyPr anchor="t">
            <a:normAutofit fontScale="90000"/>
          </a:bodyPr>
          <a:lstStyle/>
          <a:p>
            <a:r>
              <a:rPr lang="cs-CZ" b="1" i="1" dirty="0"/>
              <a:t>Vývoj </a:t>
            </a:r>
            <a:r>
              <a:rPr lang="cs-CZ" b="1" i="1" dirty="0" err="1"/>
              <a:t>RISů</a:t>
            </a:r>
            <a:r>
              <a:rPr lang="cs-CZ" b="1" i="1" dirty="0"/>
              <a:t> </a:t>
            </a:r>
            <a:r>
              <a:rPr lang="cs-CZ" sz="3300" i="1" dirty="0"/>
              <a:t>pohání aktivita aktérů – záleží na síle i směru (tj. dovnitř organizace nebo i za její hranice?)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A9ED0-77DF-A663-451B-FB20E9F1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697" y="1323084"/>
            <a:ext cx="6107000" cy="52304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b="1" dirty="0"/>
              <a:t>I. Vnitro-organizační - aktivita směřující „dovnitř“ dané organizace</a:t>
            </a:r>
            <a:r>
              <a:rPr lang="cs-CZ" sz="2400" dirty="0"/>
              <a:t>, tj. zlepšení fungování firmy, VŠ, veřejné správy – častá, liší se formou, intenzitou a sofistikovaností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II. systémová aktivita </a:t>
            </a:r>
            <a:r>
              <a:rPr lang="cs-CZ" sz="2400" dirty="0"/>
              <a:t>– </a:t>
            </a:r>
            <a:r>
              <a:rPr lang="cs-CZ" sz="2400" b="1" dirty="0"/>
              <a:t>vzácnější</a:t>
            </a:r>
            <a:r>
              <a:rPr lang="cs-CZ" sz="2400" dirty="0"/>
              <a:t> - směřovaná </a:t>
            </a:r>
            <a:r>
              <a:rPr lang="cs-CZ" sz="2400" b="1" dirty="0"/>
              <a:t>za hranice dané organizace</a:t>
            </a:r>
            <a:r>
              <a:rPr lang="cs-CZ" sz="2400" dirty="0"/>
              <a:t>, tj. na úroveň regionálního ekosystému  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Vyspělé regiony – </a:t>
            </a:r>
            <a:r>
              <a:rPr lang="cs-CZ" sz="2400" dirty="0"/>
              <a:t>silná „vnitro-organizační“ aktivita, ale i silná a sofistikovaná systémová aktivita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Oba typy aktivit navíc musí být </a:t>
            </a:r>
            <a:r>
              <a:rPr lang="cs-CZ" sz="2400" b="1" dirty="0"/>
              <a:t>vzájemně provázané</a:t>
            </a:r>
            <a:r>
              <a:rPr lang="cs-CZ" sz="2400" dirty="0"/>
              <a:t>, aby docházelo k synergiím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219B04-21CD-A59D-3FBB-BDC143704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"/>
          <a:stretch/>
        </p:blipFill>
        <p:spPr>
          <a:xfrm rot="5400000">
            <a:off x="-194160" y="1734956"/>
            <a:ext cx="4334814" cy="351107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826F31-A2D0-4DE0-D5F3-87D2713D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57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82129-A48C-D23B-8247-11376460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4" y="0"/>
            <a:ext cx="7826586" cy="1320800"/>
          </a:xfrm>
        </p:spPr>
        <p:txBody>
          <a:bodyPr>
            <a:normAutofit/>
          </a:bodyPr>
          <a:lstStyle/>
          <a:p>
            <a:r>
              <a:rPr lang="cs-CZ" dirty="0"/>
              <a:t>Cíle systémové aktivity – dosažení  změny až nové vývojové trajektorie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D5A34D-6105-FBD2-C5C9-32AC41FCDE8D}"/>
              </a:ext>
            </a:extLst>
          </p:cNvPr>
          <p:cNvSpPr txBox="1"/>
          <p:nvPr/>
        </p:nvSpPr>
        <p:spPr>
          <a:xfrm>
            <a:off x="8961120" y="870511"/>
            <a:ext cx="309880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b="1" dirty="0"/>
              <a:t>Nástroje: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koordinace významných </a:t>
            </a:r>
            <a:r>
              <a:rPr lang="cs-CZ" sz="2400" dirty="0" err="1"/>
              <a:t>reg</a:t>
            </a:r>
            <a:r>
              <a:rPr lang="cs-CZ" sz="2400" dirty="0"/>
              <a:t>. aktérů dosažením shody na společných zájmech,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rozvíjení vzájemné spolupráce a důvěry mezi aktéry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propojení, ev. sdílení zdrojů</a:t>
            </a:r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857EA2-27F0-05CF-45FB-A9FB12402697}"/>
              </a:ext>
            </a:extLst>
          </p:cNvPr>
          <p:cNvSpPr txBox="1"/>
          <p:nvPr/>
        </p:nvSpPr>
        <p:spPr>
          <a:xfrm>
            <a:off x="1766146" y="1182508"/>
            <a:ext cx="703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„Od těžby uhlí k těžbě dat“ (Ivo Vondrák)</a:t>
            </a:r>
          </a:p>
        </p:txBody>
      </p:sp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AC328F79-C5DD-3EAD-04EB-411572BB0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07964"/>
              </p:ext>
            </p:extLst>
          </p:nvPr>
        </p:nvGraphicFramePr>
        <p:xfrm>
          <a:off x="1948642" y="1974372"/>
          <a:ext cx="7325360" cy="38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4B9B5E-0F6F-1CCC-CD90-EB2E2A3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9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AB12C5-E1BF-CA06-8DDA-503C4C1F38D8}"/>
              </a:ext>
            </a:extLst>
          </p:cNvPr>
          <p:cNvSpPr txBox="1"/>
          <p:nvPr/>
        </p:nvSpPr>
        <p:spPr>
          <a:xfrm>
            <a:off x="132080" y="2055536"/>
            <a:ext cx="226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 hlavní typy systémových aktivit: </a:t>
            </a:r>
          </a:p>
        </p:txBody>
      </p:sp>
    </p:spTree>
    <p:extLst>
      <p:ext uri="{BB962C8B-B14F-4D97-AF65-F5344CB8AC3E}">
        <p14:creationId xmlns:p14="http://schemas.microsoft.com/office/powerpoint/2010/main" val="2446458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5|1.9|0.6|89.5|5.9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ECC0D4F91C9841AE9D61F00DEEF697" ma:contentTypeVersion="17" ma:contentTypeDescription="Vytvoří nový dokument" ma:contentTypeScope="" ma:versionID="e99737349df36c77ff18a3f32e20c7a1">
  <xsd:schema xmlns:xsd="http://www.w3.org/2001/XMLSchema" xmlns:xs="http://www.w3.org/2001/XMLSchema" xmlns:p="http://schemas.microsoft.com/office/2006/metadata/properties" xmlns:ns2="846ce3a8-405a-48c5-b953-024cc9ff8d5c" xmlns:ns3="eaeec678-e23f-4141-88a9-2d5ecc2ad676" targetNamespace="http://schemas.microsoft.com/office/2006/metadata/properties" ma:root="true" ma:fieldsID="2a20bf9c4200b18100fa8deeaa3da9d2" ns2:_="" ns3:_="">
    <xsd:import namespace="846ce3a8-405a-48c5-b953-024cc9ff8d5c"/>
    <xsd:import namespace="eaeec678-e23f-4141-88a9-2d5ecc2ad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ce3a8-405a-48c5-b953-024cc9ff8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3ca89a78-0c2b-4097-a422-8ea36a1f65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ec678-e23f-4141-88a9-2d5ecc2ad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2f4d1e-19bd-484b-b1b4-8b7943194994}" ma:internalName="TaxCatchAll" ma:showField="CatchAllData" ma:web="eaeec678-e23f-4141-88a9-2d5ecc2ad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61FED9-2495-4189-94DF-6F45D8139648}"/>
</file>

<file path=customXml/itemProps2.xml><?xml version="1.0" encoding="utf-8"?>
<ds:datastoreItem xmlns:ds="http://schemas.openxmlformats.org/officeDocument/2006/customXml" ds:itemID="{EADF3417-6807-40DC-A61E-F89A4E14732F}"/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1353</Words>
  <Application>Microsoft Office PowerPoint</Application>
  <PresentationFormat>Širokoúhlá obrazovka</PresentationFormat>
  <Paragraphs>153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Anivers Bold</vt:lpstr>
      <vt:lpstr>Anivers Regular</vt:lpstr>
      <vt:lpstr>Anivers SC</vt:lpstr>
      <vt:lpstr>Arial</vt:lpstr>
      <vt:lpstr>Calibri</vt:lpstr>
      <vt:lpstr>Calibri Light</vt:lpstr>
      <vt:lpstr>Times New Roman</vt:lpstr>
      <vt:lpstr>Trebuchet MS</vt:lpstr>
      <vt:lpstr>Wingdings 3</vt:lpstr>
      <vt:lpstr>Motiv Office</vt:lpstr>
      <vt:lpstr>Fazeta</vt:lpstr>
      <vt:lpstr>Regionální inovační systémy a jejich význam pro konkurenceschopnost </vt:lpstr>
      <vt:lpstr>Motto:   „úspěšnost firmy či výzkumné organizace nezáleží jen na ní, ale i na kvalitě okolního prostředí“ </vt:lpstr>
      <vt:lpstr>nadpis</vt:lpstr>
      <vt:lpstr>Role okolního geografického prostředí:  americký expert na business strategy M. Porter vymezil 4 základní faktory konkurenceschopnosti: </vt:lpstr>
      <vt:lpstr>Schéma vyspělého regionálního inovačního systému – RIS (*britský ekonomický geograf P. Cooke)</vt:lpstr>
      <vt:lpstr>Výše a struktura výdajů na VaV dle evropských makroregionů</vt:lpstr>
      <vt:lpstr>Klíčové myšlenky teorie RIS</vt:lpstr>
      <vt:lpstr>Vývoj RISů pohání aktivita aktérů – záleží na síle i směru (tj. dovnitř organizace nebo i za její hranice?) </vt:lpstr>
      <vt:lpstr>Cíle systémové aktivity – dosažení  změny až nové vývojové trajektorie  </vt:lpstr>
      <vt:lpstr>Na čem závisí síla systémové aktivity v regionu? </vt:lpstr>
      <vt:lpstr>Hlavní výzva v rámci kultivace RIS </vt:lpstr>
      <vt:lpstr>Prezentace aplikace PowerPoint</vt:lpstr>
      <vt:lpstr>Kvalita RIS a typ vývojové trajektorie </vt:lpstr>
      <vt:lpstr>Aktivita aktérů, aktiva a vývojové trajektorie odvětví (často slabá a málo provázaná systémová aktivita)</vt:lpstr>
      <vt:lpstr>Odvětvový, regionální pohled            firemní úroveň:  Některé (ambiciózní) strategie firem  (frekvence, zkušenosti?)</vt:lpstr>
      <vt:lpstr>3 fáze zdůvodnění realizace inovačních /průmyslových / regionálních politik</vt:lpstr>
      <vt:lpstr>nadpis</vt:lpstr>
      <vt:lpstr>Shrnutí: hlavní důvody, proč posilovat RIS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Frantesová Lucie</dc:creator>
  <cp:lastModifiedBy>Blažek Jiří</cp:lastModifiedBy>
  <cp:revision>135</cp:revision>
  <cp:lastPrinted>2023-02-22T15:07:54Z</cp:lastPrinted>
  <dcterms:created xsi:type="dcterms:W3CDTF">2021-05-19T08:19:21Z</dcterms:created>
  <dcterms:modified xsi:type="dcterms:W3CDTF">2023-09-29T08:53:12Z</dcterms:modified>
</cp:coreProperties>
</file>