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3"/>
    <p:sldMasterId id="2147483676" r:id="rId4"/>
  </p:sldMasterIdLst>
  <p:notesMasterIdLst>
    <p:notesMasterId r:id="rId13"/>
  </p:notesMasterIdLst>
  <p:handoutMasterIdLst>
    <p:handoutMasterId r:id="rId14"/>
  </p:handoutMasterIdLst>
  <p:sldIdLst>
    <p:sldId id="302" r:id="rId5"/>
    <p:sldId id="1121" r:id="rId6"/>
    <p:sldId id="1124" r:id="rId7"/>
    <p:sldId id="1123" r:id="rId8"/>
    <p:sldId id="1125" r:id="rId9"/>
    <p:sldId id="1126" r:id="rId10"/>
    <p:sldId id="1122" r:id="rId11"/>
    <p:sldId id="99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ek Novotny" initials="ZN" lastIdx="2" clrIdx="0">
    <p:extLst>
      <p:ext uri="{19B8F6BF-5375-455C-9EA6-DF929625EA0E}">
        <p15:presenceInfo xmlns:p15="http://schemas.microsoft.com/office/powerpoint/2012/main" userId="Zdenek Novot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3F"/>
    <a:srgbClr val="00CC53"/>
    <a:srgbClr val="D60000"/>
    <a:srgbClr val="2265AE"/>
    <a:srgbClr val="7E393E"/>
    <a:srgbClr val="1A4C84"/>
    <a:srgbClr val="420D00"/>
    <a:srgbClr val="FF3F3F"/>
    <a:srgbClr val="1F33F5"/>
    <a:srgbClr val="68B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1FD71-2FC5-4DBA-8C65-6229E514D97C}" v="2" dt="2023-10-03T11:49:27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27" autoAdjust="0"/>
    <p:restoredTop sz="79630" autoAdjust="0"/>
  </p:normalViewPr>
  <p:slideViewPr>
    <p:cSldViewPr snapToGrid="0">
      <p:cViewPr varScale="1">
        <p:scale>
          <a:sx n="66" d="100"/>
          <a:sy n="66" d="100"/>
        </p:scale>
        <p:origin x="50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00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6B787D-B47C-4037-B885-BFED94E972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F9B0F-9C41-4A1E-B96A-3D330AD69B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3DAB-7E53-46A6-A619-F8999587590C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7916D-6ADC-4B92-842B-68FD09245B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796EB-6FE5-4EA9-BEAC-914D84346C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DAA34-9FAB-4C56-B5EA-A993955C9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095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EFC7E-5599-47DD-B9AD-E55157DBF0FC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253D-1B1E-4613-A14E-9FE01D05F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3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2253D-1B1E-4613-A14E-9FE01D05F0A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37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2253D-1B1E-4613-A14E-9FE01D05F0A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7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4" name="Google Shape;117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itia-ai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itia-ai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mitia-ai.com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hyperlink" Target="https://www.amitia-ai.com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itia-ai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itia-ai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itia-ai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mitia-ai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amitia-ai.com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58E1CA7-4978-4A8B-B76F-B53DE18BE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amitia_logo_podklad.png">
            <a:extLst>
              <a:ext uri="{FF2B5EF4-FFF2-40B4-BE49-F238E27FC236}">
                <a16:creationId xmlns:a16="http://schemas.microsoft.com/office/drawing/2014/main" id="{3171F8A7-8A43-4F10-84B9-4D631DFAA2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482" y="6170798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FE87EA-3E92-427D-9FC3-B5E24338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5000">
                <a:solidFill>
                  <a:srgbClr val="009D3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5C4506-FA67-4FF6-8A9C-C270D1FC1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282" y="3676085"/>
            <a:ext cx="7799436" cy="76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/>
            </a:lvl1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11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7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9CFCEEA-33A4-426C-8C8D-EBD7809AE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13889" cy="685800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53B248-C229-466B-8775-0BC8C6EF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3500"/>
            <a:ext cx="2743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amitia_logo_podklad.png">
            <a:hlinkClick r:id="rId3"/>
            <a:extLst>
              <a:ext uri="{FF2B5EF4-FFF2-40B4-BE49-F238E27FC236}">
                <a16:creationId xmlns:a16="http://schemas.microsoft.com/office/drawing/2014/main" id="{1F3EF1C3-0C52-4E9A-95E6-0286B9A8D4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52" y="6261171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011D98-0282-4F27-AF07-31C7517FB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2197100"/>
            <a:ext cx="2581940" cy="1498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0F63-1808-452A-9D3A-61AA72ED5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" y="272256"/>
            <a:ext cx="2581940" cy="121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009B4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7A9DE2C-E13B-4D34-8FC4-C6AAEACC5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2576" y="1825909"/>
            <a:ext cx="6660406" cy="341454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71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A349D5-5567-49EA-82CC-BFDEC266E4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13889" cy="685800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53B248-C229-466B-8775-0BC8C6EF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3500"/>
            <a:ext cx="2743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E835AF-77DA-4836-BB51-23CF97DF4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2197100"/>
            <a:ext cx="2581940" cy="1498600"/>
          </a:xfrm>
          <a:prstGeom prst="rect">
            <a:avLst/>
          </a:prstGeom>
        </p:spPr>
        <p:txBody>
          <a:bodyPr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081BEB7-2B7C-4F4F-A1CD-FC0730150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" y="272256"/>
            <a:ext cx="2581940" cy="121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009B4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B731C39-CC81-455C-BB06-3CF3048A39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2576" y="1825909"/>
            <a:ext cx="6660406" cy="341454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13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58E1CA7-4978-4A8B-B76F-B53DE18BE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amitia_logo_podklad.png">
            <a:extLst>
              <a:ext uri="{FF2B5EF4-FFF2-40B4-BE49-F238E27FC236}">
                <a16:creationId xmlns:a16="http://schemas.microsoft.com/office/drawing/2014/main" id="{3171F8A7-8A43-4F10-84B9-4D631DFAA2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482" y="6170798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FE87EA-3E92-427D-9FC3-B5E24338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5000">
                <a:solidFill>
                  <a:srgbClr val="009D3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5C4506-FA67-4FF6-8A9C-C270D1FC1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282" y="3676085"/>
            <a:ext cx="7799436" cy="76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/>
            </a:lvl1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35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9CFCEEA-33A4-426C-8C8D-EBD7809AE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13889" cy="685800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53B248-C229-466B-8775-0BC8C6EF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3500"/>
            <a:ext cx="2743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amitia_logo_podklad.png">
            <a:hlinkClick r:id="rId3"/>
            <a:extLst>
              <a:ext uri="{FF2B5EF4-FFF2-40B4-BE49-F238E27FC236}">
                <a16:creationId xmlns:a16="http://schemas.microsoft.com/office/drawing/2014/main" id="{1F3EF1C3-0C52-4E9A-95E6-0286B9A8D4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52" y="6261171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011D98-0282-4F27-AF07-31C7517FB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2197100"/>
            <a:ext cx="2581940" cy="149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stylesth</a:t>
            </a:r>
            <a:r>
              <a:rPr lang="en-US" dirty="0"/>
              <a:t>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0F63-1808-452A-9D3A-61AA72ED5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" y="272256"/>
            <a:ext cx="2581940" cy="121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009B4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4997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A349D5-5567-49EA-82CC-BFDEC266E4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13889" cy="685800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53B248-C229-466B-8775-0BC8C6EF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3500"/>
            <a:ext cx="2743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E835AF-77DA-4836-BB51-23CF97DF4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2197100"/>
            <a:ext cx="2581940" cy="149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081BEB7-2B7C-4F4F-A1CD-FC0730150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" y="272256"/>
            <a:ext cx="2581940" cy="121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009B4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8270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" descr="amitia_logo_podklad.png">
            <a:hlinkClick r:id="rId2"/>
            <a:extLst>
              <a:ext uri="{FF2B5EF4-FFF2-40B4-BE49-F238E27FC236}">
                <a16:creationId xmlns:a16="http://schemas.microsoft.com/office/drawing/2014/main" id="{E6FC7AA7-5171-46BB-B0F8-91243B5AA6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52" y="6261171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30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slope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53B248-C229-466B-8775-0BC8C6EF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3500"/>
            <a:ext cx="2743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011D98-0282-4F27-AF07-31C7517FB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900" y="2197100"/>
            <a:ext cx="2514600" cy="149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0F63-1808-452A-9D3A-61AA72ED5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72256"/>
            <a:ext cx="2514600" cy="121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9B4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8" name="Picture 3" descr="amitia_logo_podklad.png">
            <a:hlinkClick r:id="rId4"/>
            <a:extLst>
              <a:ext uri="{FF2B5EF4-FFF2-40B4-BE49-F238E27FC236}">
                <a16:creationId xmlns:a16="http://schemas.microsoft.com/office/drawing/2014/main" id="{1C23E1EC-1D1F-4B83-89C1-FC609CB44B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52" y="6261171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27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sloped no log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53B248-C229-466B-8775-0BC8C6EF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3500"/>
            <a:ext cx="2743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011D98-0282-4F27-AF07-31C7517FB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900" y="2197100"/>
            <a:ext cx="2514600" cy="149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0F63-1808-452A-9D3A-61AA72ED5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72256"/>
            <a:ext cx="2514600" cy="121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9B4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56080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mm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F118C6-63CE-477C-A683-5E48AFE60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6" y="1935954"/>
            <a:ext cx="5568901" cy="2127251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EA2785A8-7D64-4820-9EEF-F1A973073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6" y="1258093"/>
            <a:ext cx="4582609" cy="28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4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58E1CA7-4978-4A8B-B76F-B53DE18BE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amitia_logo_podklad.png">
            <a:extLst>
              <a:ext uri="{FF2B5EF4-FFF2-40B4-BE49-F238E27FC236}">
                <a16:creationId xmlns:a16="http://schemas.microsoft.com/office/drawing/2014/main" id="{3171F8A7-8A43-4F10-84B9-4D631DFAA2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482" y="6170798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FE87EA-3E92-427D-9FC3-B5E24338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282" y="253923"/>
            <a:ext cx="6917754" cy="76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3600">
                <a:solidFill>
                  <a:srgbClr val="009D3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5C4506-FA67-4FF6-8A9C-C270D1FC1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282" y="1774922"/>
            <a:ext cx="6917754" cy="76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/>
            </a:lvl1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34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013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">
  <p:cSld name="1_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9138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8"/>
          <p:cNvSpPr txBox="1">
            <a:spLocks noGrp="1"/>
          </p:cNvSpPr>
          <p:nvPr>
            <p:ph type="ftr" idx="11"/>
          </p:nvPr>
        </p:nvSpPr>
        <p:spPr>
          <a:xfrm>
            <a:off x="0" y="6413500"/>
            <a:ext cx="2743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9372600" y="8969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8" descr="amitia_logo_podklad.png">
            <a:hlinkClick r:id="rId3"/>
          </p:cNvPr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>
            <a:off x="10059352" y="6261171"/>
            <a:ext cx="2235518" cy="68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228600" y="2197100"/>
            <a:ext cx="25146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228600" y="272256"/>
            <a:ext cx="2514600" cy="121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48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9B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138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9CFCEEA-33A4-426C-8C8D-EBD7809AE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13889" cy="685800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53B248-C229-466B-8775-0BC8C6EF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3500"/>
            <a:ext cx="2743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amitia_logo_podklad.png">
            <a:hlinkClick r:id="rId3"/>
            <a:extLst>
              <a:ext uri="{FF2B5EF4-FFF2-40B4-BE49-F238E27FC236}">
                <a16:creationId xmlns:a16="http://schemas.microsoft.com/office/drawing/2014/main" id="{1F3EF1C3-0C52-4E9A-95E6-0286B9A8D4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52" y="6261171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011D98-0282-4F27-AF07-31C7517FB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2197100"/>
            <a:ext cx="2514600" cy="149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0F63-1808-452A-9D3A-61AA72ED5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72256"/>
            <a:ext cx="2514600" cy="121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9B4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2390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9CFCEEA-33A4-426C-8C8D-EBD7809AE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13889" cy="685800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53B248-C229-466B-8775-0BC8C6EF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3500"/>
            <a:ext cx="2743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amitia_logo_podklad.png">
            <a:hlinkClick r:id="rId3"/>
            <a:extLst>
              <a:ext uri="{FF2B5EF4-FFF2-40B4-BE49-F238E27FC236}">
                <a16:creationId xmlns:a16="http://schemas.microsoft.com/office/drawing/2014/main" id="{1F3EF1C3-0C52-4E9A-95E6-0286B9A8D4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52" y="6261171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011D98-0282-4F27-AF07-31C7517FB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2197100"/>
            <a:ext cx="2514600" cy="149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0F63-1808-452A-9D3A-61AA72ED5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72256"/>
            <a:ext cx="2514600" cy="121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9B4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EF1C9A-AD50-48BD-A1E3-73C5AB08B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0300" y="2013155"/>
            <a:ext cx="5803900" cy="85540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51ED00-629C-4A92-A59E-3873D3B88C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0300" y="3323302"/>
            <a:ext cx="5803900" cy="744795"/>
          </a:xfrm>
          <a:prstGeom prst="rect">
            <a:avLst/>
          </a:prstGeom>
        </p:spPr>
        <p:txBody>
          <a:bodyPr/>
          <a:lstStyle>
            <a:lvl1pPr algn="ctr">
              <a:defRPr lang="en-US" sz="3000" b="0" kern="1200" dirty="0">
                <a:solidFill>
                  <a:srgbClr val="009B48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849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A349D5-5567-49EA-82CC-BFDEC266E4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13889" cy="685800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53B248-C229-466B-8775-0BC8C6EF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3500"/>
            <a:ext cx="2743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011D98-0282-4F27-AF07-31C7517FB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2197100"/>
            <a:ext cx="2514600" cy="149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0F63-1808-452A-9D3A-61AA72ED5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72256"/>
            <a:ext cx="2514600" cy="121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9B4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3170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" descr="amitia_logo_podklad.png">
            <a:hlinkClick r:id="rId2"/>
            <a:extLst>
              <a:ext uri="{FF2B5EF4-FFF2-40B4-BE49-F238E27FC236}">
                <a16:creationId xmlns:a16="http://schemas.microsoft.com/office/drawing/2014/main" id="{E6FC7AA7-5171-46BB-B0F8-91243B5AA6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52" y="6261171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90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slope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53B248-C229-466B-8775-0BC8C6EF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3500"/>
            <a:ext cx="2743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011D98-0282-4F27-AF07-31C7517FB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900" y="2197100"/>
            <a:ext cx="2514600" cy="149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0F63-1808-452A-9D3A-61AA72ED5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72256"/>
            <a:ext cx="2514600" cy="121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9B4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8" name="Picture 3" descr="amitia_logo_podklad.png">
            <a:hlinkClick r:id="rId4"/>
            <a:extLst>
              <a:ext uri="{FF2B5EF4-FFF2-40B4-BE49-F238E27FC236}">
                <a16:creationId xmlns:a16="http://schemas.microsoft.com/office/drawing/2014/main" id="{1C23E1EC-1D1F-4B83-89C1-FC609CB44B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52" y="6261171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0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sloped no log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B53B248-C229-466B-8775-0BC8C6EF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3500"/>
            <a:ext cx="2743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5D961E-5906-45A7-B805-572441151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896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CEC-E80F-493F-ABD3-1F042CF07E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011D98-0282-4F27-AF07-31C7517FB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900" y="2197100"/>
            <a:ext cx="2514600" cy="149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0F63-1808-452A-9D3A-61AA72ED5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72256"/>
            <a:ext cx="2514600" cy="121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9B4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5186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mm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F118C6-63CE-477C-A683-5E48AFE60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6" y="1935954"/>
            <a:ext cx="5568901" cy="2127251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EA2785A8-7D64-4820-9EEF-F1A973073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6" y="1258093"/>
            <a:ext cx="4582609" cy="28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5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4" r:id="rId3"/>
    <p:sldLayoutId id="2147483673" r:id="rId4"/>
    <p:sldLayoutId id="2147483666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E8C3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2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E8C3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jpeg"/><Relationship Id="rId18" Type="http://schemas.openxmlformats.org/officeDocument/2006/relationships/hyperlink" Target="https://www.rotmach.com/" TargetMode="External"/><Relationship Id="rId26" Type="http://schemas.openxmlformats.org/officeDocument/2006/relationships/image" Target="../media/image33.png"/><Relationship Id="rId3" Type="http://schemas.openxmlformats.org/officeDocument/2006/relationships/hyperlink" Target="http://www.sgleurope.cz/en/" TargetMode="External"/><Relationship Id="rId21" Type="http://schemas.openxmlformats.org/officeDocument/2006/relationships/image" Target="../media/image29.png"/><Relationship Id="rId7" Type="http://schemas.openxmlformats.org/officeDocument/2006/relationships/hyperlink" Target="https://www.nuance.com/" TargetMode="External"/><Relationship Id="rId12" Type="http://schemas.openxmlformats.org/officeDocument/2006/relationships/hyperlink" Target="https://www.fraus.com/" TargetMode="External"/><Relationship Id="rId17" Type="http://schemas.openxmlformats.org/officeDocument/2006/relationships/image" Target="../media/image27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kky.zcu.cz/en" TargetMode="External"/><Relationship Id="rId20" Type="http://schemas.openxmlformats.org/officeDocument/2006/relationships/hyperlink" Target="https://asperatechnology.com/" TargetMode="External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24" Type="http://schemas.openxmlformats.org/officeDocument/2006/relationships/hyperlink" Target="https://www.sitmp.cz/" TargetMode="External"/><Relationship Id="rId32" Type="http://schemas.openxmlformats.org/officeDocument/2006/relationships/image" Target="../media/image39.png"/><Relationship Id="rId5" Type="http://schemas.openxmlformats.org/officeDocument/2006/relationships/hyperlink" Target="https://www.cerence.com/" TargetMode="External"/><Relationship Id="rId15" Type="http://schemas.openxmlformats.org/officeDocument/2006/relationships/image" Target="../media/image26.png"/><Relationship Id="rId23" Type="http://schemas.openxmlformats.org/officeDocument/2006/relationships/image" Target="../media/image31.jpeg"/><Relationship Id="rId28" Type="http://schemas.openxmlformats.org/officeDocument/2006/relationships/image" Target="../media/image35.png"/><Relationship Id="rId10" Type="http://schemas.openxmlformats.org/officeDocument/2006/relationships/hyperlink" Target="https://www.exon.cz/en" TargetMode="External"/><Relationship Id="rId19" Type="http://schemas.openxmlformats.org/officeDocument/2006/relationships/image" Target="../media/image28.png"/><Relationship Id="rId31" Type="http://schemas.openxmlformats.org/officeDocument/2006/relationships/image" Target="../media/image38.png"/><Relationship Id="rId4" Type="http://schemas.openxmlformats.org/officeDocument/2006/relationships/image" Target="../media/image20.jpeg"/><Relationship Id="rId9" Type="http://schemas.openxmlformats.org/officeDocument/2006/relationships/image" Target="../media/image23.png"/><Relationship Id="rId14" Type="http://schemas.openxmlformats.org/officeDocument/2006/relationships/hyperlink" Target="https://www.atmos-chrast.cz/en/" TargetMode="External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8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jpg"/><Relationship Id="rId5" Type="http://schemas.openxmlformats.org/officeDocument/2006/relationships/hyperlink" Target="mailto:milan.legat@amitia-ai.com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9.png"/><Relationship Id="rId9" Type="http://schemas.openxmlformats.org/officeDocument/2006/relationships/hyperlink" Target="https://www.linkedin.com/in/legat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able, sitting, food, person&#10;&#10;Description automatically generated">
            <a:extLst>
              <a:ext uri="{FF2B5EF4-FFF2-40B4-BE49-F238E27FC236}">
                <a16:creationId xmlns:a16="http://schemas.microsoft.com/office/drawing/2014/main" id="{21506373-7C47-43F0-A63E-8D44D04A6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" r="15107" b="5398"/>
          <a:stretch/>
        </p:blipFill>
        <p:spPr bwMode="auto">
          <a:xfrm>
            <a:off x="2986349" y="1"/>
            <a:ext cx="919110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805E0E-182F-4C96-8FF8-19C956EF1BE6}"/>
              </a:ext>
            </a:extLst>
          </p:cNvPr>
          <p:cNvSpPr/>
          <p:nvPr/>
        </p:nvSpPr>
        <p:spPr>
          <a:xfrm>
            <a:off x="0" y="-1"/>
            <a:ext cx="8091574" cy="6858000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0"/>
                </a:schemeClr>
              </a:gs>
              <a:gs pos="46000">
                <a:srgbClr val="000000"/>
              </a:gs>
              <a:gs pos="7000">
                <a:schemeClr val="tx1">
                  <a:lumMod val="75000"/>
                  <a:lumOff val="25000"/>
                  <a:alpha val="0"/>
                </a:schemeClr>
              </a:gs>
              <a:gs pos="30000">
                <a:schemeClr val="tx1">
                  <a:alpha val="67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92C2EA2-A7E4-4050-A01A-288710DA827F}"/>
              </a:ext>
            </a:extLst>
          </p:cNvPr>
          <p:cNvSpPr txBox="1">
            <a:spLocks/>
          </p:cNvSpPr>
          <p:nvPr/>
        </p:nvSpPr>
        <p:spPr>
          <a:xfrm>
            <a:off x="477980" y="2946403"/>
            <a:ext cx="4894119" cy="1380094"/>
          </a:xfr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009D3F"/>
                </a:solidFill>
              </a:rPr>
              <a:t>Od globálního vedení k místnímu rozvoji</a:t>
            </a:r>
          </a:p>
          <a:p>
            <a:endParaRPr lang="cs-CZ" sz="4800" b="1" dirty="0">
              <a:solidFill>
                <a:srgbClr val="009D3F"/>
              </a:solidFill>
            </a:endParaRPr>
          </a:p>
          <a:p>
            <a:r>
              <a:rPr lang="cs-CZ" sz="4800" b="1" dirty="0">
                <a:solidFill>
                  <a:schemeClr val="bg1"/>
                </a:solidFill>
              </a:rPr>
              <a:t>Můj příběh startupu v Plzni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BE4C77F5-D6FB-414F-854B-7E8DE92B9C98}"/>
              </a:ext>
            </a:extLst>
          </p:cNvPr>
          <p:cNvSpPr txBox="1">
            <a:spLocks/>
          </p:cNvSpPr>
          <p:nvPr/>
        </p:nvSpPr>
        <p:spPr>
          <a:xfrm>
            <a:off x="477980" y="4872923"/>
            <a:ext cx="4528360" cy="75952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>
                <a:solidFill>
                  <a:schemeClr val="bg1"/>
                </a:solidFill>
              </a:rPr>
              <a:t>Milan Legát, Amitia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7BC9D3-8505-4D7B-9579-0F1DF3013601}"/>
              </a:ext>
            </a:extLst>
          </p:cNvPr>
          <p:cNvCxnSpPr>
            <a:cxnSpLocks/>
          </p:cNvCxnSpPr>
          <p:nvPr/>
        </p:nvCxnSpPr>
        <p:spPr>
          <a:xfrm>
            <a:off x="477980" y="4565208"/>
            <a:ext cx="3886986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amitia_logo_podklad.png">
            <a:extLst>
              <a:ext uri="{FF2B5EF4-FFF2-40B4-BE49-F238E27FC236}">
                <a16:creationId xmlns:a16="http://schemas.microsoft.com/office/drawing/2014/main" id="{EBE75869-DA13-4649-96B7-A4250B2F8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46" y="499796"/>
            <a:ext cx="2235518" cy="6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Subtitle 4">
            <a:extLst>
              <a:ext uri="{FF2B5EF4-FFF2-40B4-BE49-F238E27FC236}">
                <a16:creationId xmlns:a16="http://schemas.microsoft.com/office/drawing/2014/main" id="{DFE52F2C-133F-46EB-B9B0-C2FB2FB068C1}"/>
              </a:ext>
            </a:extLst>
          </p:cNvPr>
          <p:cNvSpPr txBox="1">
            <a:spLocks/>
          </p:cNvSpPr>
          <p:nvPr/>
        </p:nvSpPr>
        <p:spPr>
          <a:xfrm>
            <a:off x="477980" y="5940157"/>
            <a:ext cx="4528360" cy="403596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solidFill>
                  <a:srgbClr val="009D3F"/>
                </a:solidFill>
              </a:rPr>
              <a:t>Váš partner pro řešení umělé inteligence</a:t>
            </a:r>
            <a:endParaRPr lang="en-US" sz="2000" dirty="0">
              <a:solidFill>
                <a:srgbClr val="00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3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F15D6AA-2F74-4294-B60F-1EC8A89F67F7}"/>
              </a:ext>
            </a:extLst>
          </p:cNvPr>
          <p:cNvSpPr txBox="1">
            <a:spLocks/>
          </p:cNvSpPr>
          <p:nvPr/>
        </p:nvSpPr>
        <p:spPr>
          <a:xfrm>
            <a:off x="4739320" y="140297"/>
            <a:ext cx="5161589" cy="1477562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Ing. Milan Legát, Ph.D.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Founder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&amp; CEO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Technicky založený manažer; 15+ let zkušeností v UI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8B6F50-77FA-49DC-A8BA-8BF0B4D7BAEE}"/>
              </a:ext>
            </a:extLst>
          </p:cNvPr>
          <p:cNvCxnSpPr>
            <a:cxnSpLocks/>
          </p:cNvCxnSpPr>
          <p:nvPr/>
        </p:nvCxnSpPr>
        <p:spPr>
          <a:xfrm>
            <a:off x="4739320" y="764639"/>
            <a:ext cx="4631466" cy="0"/>
          </a:xfrm>
          <a:prstGeom prst="line">
            <a:avLst/>
          </a:prstGeom>
          <a:ln w="22225">
            <a:solidFill>
              <a:srgbClr val="009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2480FE0-A677-4896-9A97-C29DE79FC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026" y="140297"/>
            <a:ext cx="1348294" cy="1545681"/>
          </a:xfrm>
          <a:prstGeom prst="rect">
            <a:avLst/>
          </a:prstGeom>
          <a:ln w="25400">
            <a:solidFill>
              <a:srgbClr val="009D3F"/>
            </a:solidFill>
          </a:ln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CCA00C1-C0E7-4FEE-801A-0C49D2724F31}"/>
              </a:ext>
            </a:extLst>
          </p:cNvPr>
          <p:cNvSpPr/>
          <p:nvPr/>
        </p:nvSpPr>
        <p:spPr>
          <a:xfrm>
            <a:off x="3301850" y="1866900"/>
            <a:ext cx="8518058" cy="2698269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 w="41275">
            <a:noFill/>
          </a:ln>
          <a:effectLst>
            <a:outerShdw blurRad="215900" dist="50800" sx="102000" sy="102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Pracovní zkušenosti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– dosud: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Amitia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s.r.o.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Plze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ň,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CEO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2013 – 2019: Nuance Communications, Curych,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RnD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Manager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2008 – 2012: SVOX AG, Curych, výzkumný pracovník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Vzdělání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Certifik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áty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9D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2013: Ph.D. Aplikované vědy a informatika – Umělá inteligence; FAV ZČU v Plzni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2006: Ing. Kybernetika a řídící technika – Umělá inteligence; FAV ZČU v Plzni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2020: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Project Management (CAMP), PMI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2015: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Business Manager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Certificate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Nuance Communications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EDFBF-93DC-41A0-A14A-F3D53475E7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cs-CZ" sz="2400" dirty="0"/>
              <a:t>Tým expertů s mnohaletou zkušeností s umělou inteligencí a vývojem SW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6C3B8-E5BF-40E5-8BB9-A9CE9637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/>
              <a:t>Kdo jsem/jsme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C8747-796B-EE6E-AA06-05BEB42BD992}"/>
              </a:ext>
            </a:extLst>
          </p:cNvPr>
          <p:cNvSpPr txBox="1"/>
          <p:nvPr/>
        </p:nvSpPr>
        <p:spPr>
          <a:xfrm rot="20747016">
            <a:off x="982564" y="5090650"/>
            <a:ext cx="1177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Amitia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47158E-0E63-6FF5-951D-5B55CA52B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2" y="4565171"/>
            <a:ext cx="1830491" cy="183268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FB527B-1FED-7359-C733-255491E84C09}"/>
              </a:ext>
            </a:extLst>
          </p:cNvPr>
          <p:cNvSpPr/>
          <p:nvPr/>
        </p:nvSpPr>
        <p:spPr>
          <a:xfrm>
            <a:off x="3301850" y="4748815"/>
            <a:ext cx="8518058" cy="1583649"/>
          </a:xfrm>
          <a:prstGeom prst="roundRect">
            <a:avLst>
              <a:gd name="adj" fmla="val 10596"/>
            </a:avLst>
          </a:prstGeom>
          <a:solidFill>
            <a:schemeClr val="bg1"/>
          </a:solidFill>
          <a:ln w="41275">
            <a:noFill/>
          </a:ln>
          <a:effectLst>
            <a:outerShdw blurRad="215900" dist="50800" sx="102000" sy="102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E8C3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Amitia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E8C3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Aktivní v oblasti UI od Q2 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Tým: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zaměstnanc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expertů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různé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oblasti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UI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spolupráce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projektové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bázi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Sídlo: Plzeň (Česká republika)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Partner: Západočeská univerzita, Fakulta aplikovaných věd, Katedra kybernetiky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7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7C70E-BC38-8D36-CAD9-7C1068A89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Chtěl bych domů…co bych mohl dělat?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F7FEC-4998-5120-B242-A05652A1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Myšlenka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3BFB6-3CF8-7C99-3D54-3EC0C5FE63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3092" y="290960"/>
            <a:ext cx="6660406" cy="3414549"/>
          </a:xfrm>
        </p:spPr>
        <p:txBody>
          <a:bodyPr/>
          <a:lstStyle/>
          <a:p>
            <a:r>
              <a:rPr lang="cs-CZ" dirty="0"/>
              <a:t>Jak jsem ověřil, zda to může fungovat?</a:t>
            </a:r>
          </a:p>
          <a:p>
            <a:endParaRPr lang="cs-CZ" dirty="0"/>
          </a:p>
          <a:p>
            <a:r>
              <a:rPr lang="cs-CZ" dirty="0"/>
              <a:t>Naivně :-D </a:t>
            </a:r>
          </a:p>
          <a:p>
            <a:endParaRPr lang="en-GB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DD85541-08B2-4A2A-9681-F5671A3A3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" y="3904476"/>
            <a:ext cx="2072640" cy="227484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28DA72-7189-7FDC-7A9D-4FFE69F2DEDB}"/>
              </a:ext>
            </a:extLst>
          </p:cNvPr>
          <p:cNvSpPr/>
          <p:nvPr/>
        </p:nvSpPr>
        <p:spPr>
          <a:xfrm>
            <a:off x="3343092" y="2311896"/>
            <a:ext cx="8518058" cy="3414549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 w="41275">
            <a:noFill/>
          </a:ln>
          <a:effectLst>
            <a:outerShdw blurRad="215900" dist="50800" sx="102000" sy="102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Situace na trhu (jak jsem ji viděl)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měla/má strategický cíl finančně podporovat rozvoj umělé inteligence. Zaostáváme za Čínou, USA.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Všude se válí data a většinou jejich využití končí vizualizací a základní datovou analýzou. (</a:t>
            </a:r>
            <a:r>
              <a:rPr lang="cs-CZ" dirty="0" err="1">
                <a:solidFill>
                  <a:prstClr val="black"/>
                </a:solidFill>
                <a:latin typeface="Calibri" panose="020F0502020204030204"/>
              </a:rPr>
              <a:t>Selling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 panose="020F0502020204030204"/>
              </a:rPr>
              <a:t>wheel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laborkách se válí spoustu věcí, které se do praxe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nikd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y nedostaly/nedostanou.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Velcí hráči (Google, Microsoft, Amazon, …) pracují na zpřístupňování knihoven pro aplikace umělé inteligence.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Setkal jsem se s několika lidmi, kteří se v ČR pohybovali a popovídali jsme si.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v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šichni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nám utrhnou ruce :-D </a:t>
            </a:r>
          </a:p>
        </p:txBody>
      </p:sp>
    </p:spTree>
    <p:extLst>
      <p:ext uri="{BB962C8B-B14F-4D97-AF65-F5344CB8AC3E}">
        <p14:creationId xmlns:p14="http://schemas.microsoft.com/office/powerpoint/2010/main" val="396925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876409-35E8-F530-9083-7C54E16B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</a:t>
            </a:r>
            <a:endParaRPr lang="en-GB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07BE943-13B2-4C18-A91A-A35640FE9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6" y="3429000"/>
            <a:ext cx="2081324" cy="217812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2EDE589-1F6B-5B2F-4AB5-B4D60BCEDFD4}"/>
              </a:ext>
            </a:extLst>
          </p:cNvPr>
          <p:cNvSpPr txBox="1">
            <a:spLocks/>
          </p:cNvSpPr>
          <p:nvPr/>
        </p:nvSpPr>
        <p:spPr>
          <a:xfrm>
            <a:off x="3343092" y="290960"/>
            <a:ext cx="6660406" cy="21728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Nic už vlastně neumím…</a:t>
            </a:r>
          </a:p>
          <a:p>
            <a:endParaRPr lang="cs-CZ" dirty="0"/>
          </a:p>
          <a:p>
            <a:r>
              <a:rPr lang="cs-CZ" dirty="0"/>
              <a:t>Potřebuji tým…</a:t>
            </a:r>
          </a:p>
          <a:p>
            <a:r>
              <a:rPr lang="cs-CZ" dirty="0"/>
              <a:t>… a partnery…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en-GB" dirty="0"/>
          </a:p>
        </p:txBody>
      </p:sp>
      <p:pic>
        <p:nvPicPr>
          <p:cNvPr id="2050" name="Picture 2" descr="Founder and his team schema for powerpoint presentation. Founder is a team member too.. Obrázek 1 z(e) 4">
            <a:extLst>
              <a:ext uri="{FF2B5EF4-FFF2-40B4-BE49-F238E27FC236}">
                <a16:creationId xmlns:a16="http://schemas.microsoft.com/office/drawing/2014/main" id="{0FEB6357-1538-D9EC-7E29-7476F177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38" y="272256"/>
            <a:ext cx="2348168" cy="23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EF246C-BF70-962D-2D99-78EECF7BC1B1}"/>
              </a:ext>
            </a:extLst>
          </p:cNvPr>
          <p:cNvSpPr/>
          <p:nvPr/>
        </p:nvSpPr>
        <p:spPr>
          <a:xfrm>
            <a:off x="3234603" y="2970940"/>
            <a:ext cx="7784691" cy="3302859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 w="41275">
            <a:noFill/>
          </a:ln>
          <a:effectLst>
            <a:outerShdw blurRad="215900" dist="50800" sx="102000" sy="102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Kdo je v našem týmu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Dlouholetý „kolega“, kamarád, spolužák z FAV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Další spolužák z FAV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Kamarád (absolvent KME FAV)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Přítel kamarádky mé ženy, kamarád kamaráda (absolvent KME FAV)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Bývalý kolega spolužáka z FAV (absolvent KKY FAV)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Další absolventi KKY FAV (</a:t>
            </a:r>
            <a:r>
              <a:rPr lang="cs-CZ" b="1" dirty="0">
                <a:solidFill>
                  <a:prstClr val="black"/>
                </a:solidFill>
                <a:latin typeface="Calibri" panose="020F0502020204030204"/>
              </a:rPr>
              <a:t>všichni se už znali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Jak jsem poznal BIC?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Jak jsem poznal </a:t>
            </a:r>
            <a:r>
              <a:rPr lang="cs-CZ" dirty="0" err="1">
                <a:solidFill>
                  <a:prstClr val="black"/>
                </a:solidFill>
                <a:latin typeface="Calibri" panose="020F0502020204030204"/>
              </a:rPr>
              <a:t>Applicon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 IT?</a:t>
            </a:r>
          </a:p>
        </p:txBody>
      </p:sp>
      <p:pic>
        <p:nvPicPr>
          <p:cNvPr id="2052" name="Picture 4" descr="Founder and his team schema for powerpoint presentation. Founder is a team member too.. Obrázek 4 z(e) 4">
            <a:extLst>
              <a:ext uri="{FF2B5EF4-FFF2-40B4-BE49-F238E27FC236}">
                <a16:creationId xmlns:a16="http://schemas.microsoft.com/office/drawing/2014/main" id="{E4FCEA37-1D50-AE4D-8D68-F65880F77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822" y="4913759"/>
            <a:ext cx="1881942" cy="18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6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0F216F-0713-BABE-29C8-7DAA485FA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946DF9-1CFC-4CBB-ED75-70A06248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</a:t>
            </a:r>
            <a:endParaRPr lang="en-GB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85B308D-0553-49E0-8E9F-81C1E6C9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3" y="4362210"/>
            <a:ext cx="1383689" cy="1756496"/>
          </a:xfrm>
          <a:prstGeom prst="rect">
            <a:avLst/>
          </a:prstGeom>
        </p:spPr>
      </p:pic>
      <p:pic>
        <p:nvPicPr>
          <p:cNvPr id="3074" name="Picture 2" descr="Image showing where I can get some money. Show investors, banks, friends, my savings.. Obrázek 2 z(e) 4">
            <a:extLst>
              <a:ext uri="{FF2B5EF4-FFF2-40B4-BE49-F238E27FC236}">
                <a16:creationId xmlns:a16="http://schemas.microsoft.com/office/drawing/2014/main" id="{8E4B0262-7D41-1CC3-3CDF-6A78713E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28" y="272256"/>
            <a:ext cx="3082172" cy="30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1175C35-D634-BEFA-94D9-A932D9FFFA9B}"/>
              </a:ext>
            </a:extLst>
          </p:cNvPr>
          <p:cNvSpPr txBox="1">
            <a:spLocks/>
          </p:cNvSpPr>
          <p:nvPr/>
        </p:nvSpPr>
        <p:spPr>
          <a:xfrm>
            <a:off x="3343092" y="290961"/>
            <a:ext cx="6660406" cy="1779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Ok. Teď kde na to vezmu…</a:t>
            </a:r>
          </a:p>
          <a:p>
            <a:endParaRPr lang="cs-CZ" dirty="0"/>
          </a:p>
          <a:p>
            <a:r>
              <a:rPr lang="cs-CZ" dirty="0"/>
              <a:t>Potřebuji peníze…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BB2292-00AC-F044-F514-7B40EF024C8A}"/>
              </a:ext>
            </a:extLst>
          </p:cNvPr>
          <p:cNvSpPr/>
          <p:nvPr/>
        </p:nvSpPr>
        <p:spPr>
          <a:xfrm>
            <a:off x="3343092" y="3610877"/>
            <a:ext cx="7784691" cy="3078094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 w="41275">
            <a:noFill/>
          </a:ln>
          <a:effectLst>
            <a:outerShdw blurRad="215900" dist="50800" sx="102000" sy="102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Kolik peněz vlastně potřebuji?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2-3 roky zřejmě vydržím bez příjmů z firmy…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Měl bych najít investora?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Ne v českém prostředí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Ne pro tvůj záměr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Půjčí mi něco v bance? Kontokorent 10 tis. Kč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Co dotace?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Vydrží kluci chvíli bez peněz? Někdo ano, někdo ne…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Růst vs. cashflow</a:t>
            </a:r>
          </a:p>
        </p:txBody>
      </p:sp>
    </p:spTree>
    <p:extLst>
      <p:ext uri="{BB962C8B-B14F-4D97-AF65-F5344CB8AC3E}">
        <p14:creationId xmlns:p14="http://schemas.microsoft.com/office/powerpoint/2010/main" val="77860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7CE88B-C827-A8E4-62D1-D239EC67AD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Tvrdá práce, trocha štěstí, kontinuální vzdělávání se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051331-C084-8472-3656-E6187DC8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2385" y="397062"/>
            <a:ext cx="2581940" cy="1213644"/>
          </a:xfrm>
        </p:spPr>
        <p:txBody>
          <a:bodyPr/>
          <a:lstStyle/>
          <a:p>
            <a:r>
              <a:rPr lang="cs-CZ" dirty="0"/>
              <a:t>Co dál?</a:t>
            </a:r>
            <a:endParaRPr lang="en-GB" dirty="0"/>
          </a:p>
        </p:txBody>
      </p:sp>
      <p:pic>
        <p:nvPicPr>
          <p:cNvPr id="4098" name="Picture 2" descr="Illustration of hard work, luck and continuous education and reading without texts.. Obrázek 1 z(e) 4">
            <a:extLst>
              <a:ext uri="{FF2B5EF4-FFF2-40B4-BE49-F238E27FC236}">
                <a16:creationId xmlns:a16="http://schemas.microsoft.com/office/drawing/2014/main" id="{85E1C7DD-5561-0DDD-A046-7659E59C1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613" y="546343"/>
            <a:ext cx="3549112" cy="35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F1AF87-E33E-2951-7643-30925FB3B68F}"/>
              </a:ext>
            </a:extLst>
          </p:cNvPr>
          <p:cNvSpPr/>
          <p:nvPr/>
        </p:nvSpPr>
        <p:spPr>
          <a:xfrm>
            <a:off x="3327594" y="4190382"/>
            <a:ext cx="8327131" cy="2479957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 w="41275">
            <a:noFill/>
          </a:ln>
          <a:effectLst>
            <a:outerShdw blurRad="215900" dist="50800" sx="102000" sy="102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 mě tak v této souvislosti napadá?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Časová flexibilita v pozitivním i negativním slova smyslu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„Svoboda“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err="1">
                <a:solidFill>
                  <a:prstClr val="black"/>
                </a:solidFill>
                <a:latin typeface="Calibri" panose="020F0502020204030204"/>
              </a:rPr>
              <a:t>Grilovačky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Startupové eventy, konference…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Velká zodpovědnost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Investice…</a:t>
            </a:r>
            <a:r>
              <a:rPr lang="cs-CZ" dirty="0" err="1">
                <a:solidFill>
                  <a:prstClr val="black"/>
                </a:solidFill>
                <a:latin typeface="Calibri" panose="020F0502020204030204"/>
              </a:rPr>
              <a:t>hype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…</a:t>
            </a:r>
            <a:r>
              <a:rPr lang="cs-CZ" dirty="0" err="1">
                <a:solidFill>
                  <a:prstClr val="black"/>
                </a:solidFill>
                <a:latin typeface="Calibri" panose="020F0502020204030204"/>
              </a:rPr>
              <a:t>CzechCrunch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144C70D-043E-715E-2490-AB939D0FE2F3}"/>
              </a:ext>
            </a:extLst>
          </p:cNvPr>
          <p:cNvSpPr txBox="1">
            <a:spLocks/>
          </p:cNvSpPr>
          <p:nvPr/>
        </p:nvSpPr>
        <p:spPr>
          <a:xfrm>
            <a:off x="3327594" y="1003884"/>
            <a:ext cx="6660406" cy="17791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Mám myšlenku, tým i peníze…</a:t>
            </a:r>
          </a:p>
          <a:p>
            <a:endParaRPr lang="cs-CZ" dirty="0"/>
          </a:p>
          <a:p>
            <a:r>
              <a:rPr lang="cs-CZ" dirty="0"/>
              <a:t>Teď už to jen odpracovat…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59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4D754A9-DE3D-4DC1-942F-16F963C14C25}"/>
              </a:ext>
            </a:extLst>
          </p:cNvPr>
          <p:cNvSpPr/>
          <p:nvPr/>
        </p:nvSpPr>
        <p:spPr>
          <a:xfrm>
            <a:off x="3124199" y="4380944"/>
            <a:ext cx="8839201" cy="2311583"/>
          </a:xfrm>
          <a:prstGeom prst="roundRect">
            <a:avLst>
              <a:gd name="adj" fmla="val 9334"/>
            </a:avLst>
          </a:prstGeom>
          <a:solidFill>
            <a:schemeClr val="bg1"/>
          </a:solidFill>
          <a:ln w="41275">
            <a:noFill/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35CD715-1242-4670-97F5-10FB959D9B6A}"/>
              </a:ext>
            </a:extLst>
          </p:cNvPr>
          <p:cNvSpPr/>
          <p:nvPr/>
        </p:nvSpPr>
        <p:spPr>
          <a:xfrm>
            <a:off x="3124200" y="474787"/>
            <a:ext cx="8839200" cy="3220913"/>
          </a:xfrm>
          <a:prstGeom prst="roundRect">
            <a:avLst>
              <a:gd name="adj" fmla="val 5820"/>
            </a:avLst>
          </a:prstGeom>
          <a:solidFill>
            <a:schemeClr val="bg1"/>
          </a:solidFill>
          <a:ln w="41275">
            <a:noFill/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" name="Picture 2" descr="Sumisho Global Logistics Europe s.r.o. - Sumisho Global Logistics Europe  s.r.o.">
            <a:hlinkClick r:id="rId3"/>
            <a:extLst>
              <a:ext uri="{FF2B5EF4-FFF2-40B4-BE49-F238E27FC236}">
                <a16:creationId xmlns:a16="http://schemas.microsoft.com/office/drawing/2014/main" id="{7AAB1747-5330-4872-BF3A-0F22D894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73" y="783723"/>
            <a:ext cx="1181065" cy="6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uance Unveils Name and Brand Identity for its Automotive Spin-Off: Cerence  Inc. Nasdaq:NUAN">
            <a:hlinkClick r:id="rId5"/>
            <a:extLst>
              <a:ext uri="{FF2B5EF4-FFF2-40B4-BE49-F238E27FC236}">
                <a16:creationId xmlns:a16="http://schemas.microsoft.com/office/drawing/2014/main" id="{FA1A8DFC-9FF2-4277-8F2B-57FC862E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06" y="1606094"/>
            <a:ext cx="1759856" cy="11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ance Communications (NUAN) - USVP/">
            <a:hlinkClick r:id="rId7"/>
            <a:extLst>
              <a:ext uri="{FF2B5EF4-FFF2-40B4-BE49-F238E27FC236}">
                <a16:creationId xmlns:a16="http://schemas.microsoft.com/office/drawing/2014/main" id="{849959A0-67E5-42B5-8B53-43A8CB577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737" y="368232"/>
            <a:ext cx="1406330" cy="14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3C4A545-C400-42DE-B5C0-39D6868BC1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2" y="4740879"/>
            <a:ext cx="1438293" cy="1438293"/>
          </a:xfrm>
          <a:prstGeom prst="rect">
            <a:avLst/>
          </a:prstGeom>
        </p:spPr>
      </p:pic>
      <p:pic>
        <p:nvPicPr>
          <p:cNvPr id="4" name="Picture 2" descr="Domů">
            <a:hlinkClick r:id="rId10"/>
            <a:extLst>
              <a:ext uri="{FF2B5EF4-FFF2-40B4-BE49-F238E27FC236}">
                <a16:creationId xmlns:a16="http://schemas.microsoft.com/office/drawing/2014/main" id="{9F505B1E-AFBF-4C88-A607-DBBB2FC7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49" y="688156"/>
            <a:ext cx="2270839" cy="6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 stažení - Nakladatelství Fraus">
            <a:hlinkClick r:id="rId12"/>
            <a:extLst>
              <a:ext uri="{FF2B5EF4-FFF2-40B4-BE49-F238E27FC236}">
                <a16:creationId xmlns:a16="http://schemas.microsoft.com/office/drawing/2014/main" id="{CC73734D-1837-42D6-8165-058A0432B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05" y="1657586"/>
            <a:ext cx="1212791" cy="8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Atmos Chrást compressors - Posts | Facebook">
            <a:hlinkClick r:id="rId14"/>
            <a:extLst>
              <a:ext uri="{FF2B5EF4-FFF2-40B4-BE49-F238E27FC236}">
                <a16:creationId xmlns:a16="http://schemas.microsoft.com/office/drawing/2014/main" id="{8CBC466C-A7D8-4A3C-9BBE-671DF2408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 b="20961"/>
          <a:stretch/>
        </p:blipFill>
        <p:spPr bwMode="auto">
          <a:xfrm>
            <a:off x="7533949" y="1562549"/>
            <a:ext cx="1685926" cy="107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78BF3F-CA1B-4D89-BC28-129223F2AF64}"/>
              </a:ext>
            </a:extLst>
          </p:cNvPr>
          <p:cNvSpPr txBox="1"/>
          <p:nvPr/>
        </p:nvSpPr>
        <p:spPr>
          <a:xfrm>
            <a:off x="4813381" y="34540"/>
            <a:ext cx="5631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Zákazníci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9D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EE0F18-A6F6-40BF-B3A6-14A6031F3668}"/>
              </a:ext>
            </a:extLst>
          </p:cNvPr>
          <p:cNvSpPr txBox="1"/>
          <p:nvPr/>
        </p:nvSpPr>
        <p:spPr>
          <a:xfrm>
            <a:off x="4605424" y="3896237"/>
            <a:ext cx="5631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</a:t>
            </a:r>
            <a:r>
              <a:rPr kumimoji="0" 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neři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9D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21D3BC-1131-4716-B925-BD19690DB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D85B70-F72C-4D33-B167-AB6700D2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</a:t>
            </a:r>
            <a:r>
              <a:rPr lang="en-US" dirty="0" err="1"/>
              <a:t>eference</a:t>
            </a:r>
            <a:endParaRPr lang="en-US" dirty="0"/>
          </a:p>
        </p:txBody>
      </p:sp>
      <p:pic>
        <p:nvPicPr>
          <p:cNvPr id="26" name="Picture 6" descr="University of West Bohemia - #WeAreFreeMovers">
            <a:hlinkClick r:id="rId16"/>
            <a:extLst>
              <a:ext uri="{FF2B5EF4-FFF2-40B4-BE49-F238E27FC236}">
                <a16:creationId xmlns:a16="http://schemas.microsoft.com/office/drawing/2014/main" id="{C2A05899-A5AF-4A1B-9BF8-FCCFA0C87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29228" r="9762" b="29319"/>
          <a:stretch/>
        </p:blipFill>
        <p:spPr bwMode="auto">
          <a:xfrm>
            <a:off x="5025910" y="4662458"/>
            <a:ext cx="1526020" cy="78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RotMach">
            <a:hlinkClick r:id="rId18"/>
            <a:extLst>
              <a:ext uri="{FF2B5EF4-FFF2-40B4-BE49-F238E27FC236}">
                <a16:creationId xmlns:a16="http://schemas.microsoft.com/office/drawing/2014/main" id="{EB6FBEB0-4011-4C2F-8CAB-C2EA9147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97" y="5918033"/>
            <a:ext cx="1576991" cy="3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spera_technology_logo | Aspera technology">
            <a:hlinkClick r:id="rId20"/>
            <a:extLst>
              <a:ext uri="{FF2B5EF4-FFF2-40B4-BE49-F238E27FC236}">
                <a16:creationId xmlns:a16="http://schemas.microsoft.com/office/drawing/2014/main" id="{579F39F0-5181-497C-B99E-272F9F28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01" y="2791919"/>
            <a:ext cx="2073166" cy="3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8C64463-2E06-4BA9-A345-30806A85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24" y="2750641"/>
            <a:ext cx="1306245" cy="5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AFD1FC0-2D0B-3FD8-923D-10E8E7036866}"/>
              </a:ext>
            </a:extLst>
          </p:cNvPr>
          <p:cNvGrpSpPr/>
          <p:nvPr/>
        </p:nvGrpSpPr>
        <p:grpSpPr>
          <a:xfrm>
            <a:off x="9659754" y="2504058"/>
            <a:ext cx="2203969" cy="888072"/>
            <a:chOff x="9180943" y="1705210"/>
            <a:chExt cx="2465203" cy="1079500"/>
          </a:xfrm>
        </p:grpSpPr>
        <p:pic>
          <p:nvPicPr>
            <p:cNvPr id="34" name="Picture 10" descr="Plzeň rozšířila wifi zdarma na další veřejná místa, počet lokalit výrazně  vzrostl: oficiální informační server města Plzně">
              <a:extLst>
                <a:ext uri="{FF2B5EF4-FFF2-40B4-BE49-F238E27FC236}">
                  <a16:creationId xmlns:a16="http://schemas.microsoft.com/office/drawing/2014/main" id="{7608B35E-3AE5-DDD8-AF12-75170799EA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17"/>
            <a:stretch/>
          </p:blipFill>
          <p:spPr bwMode="auto">
            <a:xfrm>
              <a:off x="10184750" y="1814072"/>
              <a:ext cx="1461396" cy="857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Není k dispozici žádný popis fotky.">
              <a:hlinkClick r:id="rId24"/>
              <a:extLst>
                <a:ext uri="{FF2B5EF4-FFF2-40B4-BE49-F238E27FC236}">
                  <a16:creationId xmlns:a16="http://schemas.microsoft.com/office/drawing/2014/main" id="{6B4A92A8-5A42-D375-4199-8F603000B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943" y="1705210"/>
              <a:ext cx="1079500" cy="107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DB5E821-CAE1-1C90-D489-2807D9D8F55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64" y="4470568"/>
            <a:ext cx="1167992" cy="1167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99968-2B84-11C4-0771-1330D72CEE6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34512" y="2688030"/>
            <a:ext cx="1581635" cy="638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55DE08-A83C-9614-A47F-126EEB01E95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69257" y="1961981"/>
            <a:ext cx="1797142" cy="2730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26BC94-8E0A-091D-7186-C5F821019FF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57065" y="5728184"/>
            <a:ext cx="2006703" cy="6921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53098C-85A7-41DB-C2D9-A292570CF6C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445247" y="4733986"/>
            <a:ext cx="2330570" cy="5016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562E53-DBC0-89A9-83CB-6D2440F5AE1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86484" y="5782119"/>
            <a:ext cx="2405266" cy="450988"/>
          </a:xfrm>
          <a:prstGeom prst="rect">
            <a:avLst/>
          </a:prstGeom>
        </p:spPr>
      </p:pic>
      <p:pic>
        <p:nvPicPr>
          <p:cNvPr id="18" name="Picture 2" descr="Investment and Business Development Agency - CzechInvest">
            <a:extLst>
              <a:ext uri="{FF2B5EF4-FFF2-40B4-BE49-F238E27FC236}">
                <a16:creationId xmlns:a16="http://schemas.microsoft.com/office/drawing/2014/main" id="{089EFEA0-973C-9205-D1C0-C92BEB2C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65" y="4772815"/>
            <a:ext cx="2277000" cy="5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C6970A5A-3BEA-5BFE-2110-07D2B8AB9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01" y="724491"/>
            <a:ext cx="1759856" cy="8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5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9"/>
          <p:cNvSpPr/>
          <p:nvPr/>
        </p:nvSpPr>
        <p:spPr>
          <a:xfrm rot="10800000" flipH="1">
            <a:off x="0" y="0"/>
            <a:ext cx="6356349" cy="6858000"/>
          </a:xfrm>
          <a:custGeom>
            <a:avLst/>
            <a:gdLst/>
            <a:ahLst/>
            <a:cxnLst/>
            <a:rect l="l" t="t" r="r" b="b"/>
            <a:pathLst>
              <a:path w="7539895" h="6858000" extrusionOk="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39"/>
          <p:cNvSpPr/>
          <p:nvPr/>
        </p:nvSpPr>
        <p:spPr>
          <a:xfrm rot="10800000" flipH="1">
            <a:off x="0" y="0"/>
            <a:ext cx="5979591" cy="6858000"/>
          </a:xfrm>
          <a:custGeom>
            <a:avLst/>
            <a:gdLst/>
            <a:ahLst/>
            <a:cxnLst/>
            <a:rect l="l" t="t" r="r" b="b"/>
            <a:pathLst>
              <a:path w="7092985" h="6858000" extrusionOk="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39"/>
          <p:cNvSpPr txBox="1"/>
          <p:nvPr/>
        </p:nvSpPr>
        <p:spPr>
          <a:xfrm>
            <a:off x="589233" y="482600"/>
            <a:ext cx="3785616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3F"/>
              </a:buClr>
              <a:buSzPts val="4400"/>
              <a:buFont typeface="Calibri"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Kontaktní informace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9D3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3F"/>
              </a:buClr>
              <a:buSzPts val="4400"/>
              <a:buFont typeface="Calibri"/>
              <a:buNone/>
              <a:tabLst/>
              <a:defRPr/>
            </a:pPr>
            <a:b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9D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39"/>
          <p:cNvSpPr/>
          <p:nvPr/>
        </p:nvSpPr>
        <p:spPr>
          <a:xfrm>
            <a:off x="5979591" y="3357804"/>
            <a:ext cx="2873786" cy="5547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5900" dist="50800" sx="102000" sy="102000" algn="ctr" rotWithShape="0">
              <a:schemeClr val="dk1">
                <a:alpha val="3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cs-CZ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+420 604 132 048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1" name="Google Shape;1181;p3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7658" y="3259831"/>
            <a:ext cx="750685" cy="75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39" descr="amitia_logo_podkla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9352" y="6261171"/>
            <a:ext cx="2235518" cy="68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39"/>
          <p:cNvSpPr/>
          <p:nvPr/>
        </p:nvSpPr>
        <p:spPr>
          <a:xfrm>
            <a:off x="7950200" y="4225413"/>
            <a:ext cx="3844915" cy="5547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5900" dist="50800" sx="102000" sy="102000" algn="ctr" rotWithShape="0">
              <a:schemeClr val="dk1">
                <a:alpha val="3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lang="cs-CZ" sz="2500" u="sng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milan.legat</a:t>
            </a:r>
            <a:r>
              <a:rPr kumimoji="0" lang="cs-CZ" sz="2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@amitia-ai.com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5" name="Google Shape;1185;p39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0126" y="4138489"/>
            <a:ext cx="752716" cy="752716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39"/>
          <p:cNvSpPr/>
          <p:nvPr/>
        </p:nvSpPr>
        <p:spPr>
          <a:xfrm>
            <a:off x="6507255" y="876226"/>
            <a:ext cx="5268389" cy="1224679"/>
          </a:xfrm>
          <a:prstGeom prst="roundRect">
            <a:avLst>
              <a:gd name="adj" fmla="val 16667"/>
            </a:avLst>
          </a:prstGeom>
          <a:solidFill>
            <a:srgbClr val="009D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000"/>
              <a:buFont typeface="Calibri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Czech Republic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000"/>
              <a:buFont typeface="Calibri"/>
              <a:buNone/>
              <a:tabLst/>
              <a:defRPr/>
            </a:pP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000"/>
              <a:buFont typeface="Calibri"/>
              <a:buNone/>
              <a:tabLst/>
              <a:defRPr/>
            </a:pP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2000"/>
              <a:buFont typeface="Calibri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 Hnízd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 221/7, 301 00 Plzeň, Czech Republic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9" name="Google Shape;1189;p39" descr="A picture containing object, clock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0957" y="4224453"/>
            <a:ext cx="2112882" cy="201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6740" y="450850"/>
            <a:ext cx="854471" cy="8544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84;p39">
            <a:extLst>
              <a:ext uri="{FF2B5EF4-FFF2-40B4-BE49-F238E27FC236}">
                <a16:creationId xmlns:a16="http://schemas.microsoft.com/office/drawing/2014/main" id="{955B77EF-152B-C273-924B-2450DBD65903}"/>
              </a:ext>
            </a:extLst>
          </p:cNvPr>
          <p:cNvSpPr/>
          <p:nvPr/>
        </p:nvSpPr>
        <p:spPr>
          <a:xfrm>
            <a:off x="4478814" y="5267415"/>
            <a:ext cx="5237926" cy="6872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5900" dist="50800" sx="102000" sy="102000" algn="ctr" rotWithShape="0">
              <a:schemeClr val="dk1">
                <a:alpha val="3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500"/>
            </a:pPr>
            <a:r>
              <a:rPr lang="en-GB" sz="2500" u="sng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https://www.linkedin.com/in/legatm/</a:t>
            </a:r>
            <a:endParaRPr sz="2500" u="sng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LinkedIn (@LinkedIn) / X">
            <a:extLst>
              <a:ext uri="{FF2B5EF4-FFF2-40B4-BE49-F238E27FC236}">
                <a16:creationId xmlns:a16="http://schemas.microsoft.com/office/drawing/2014/main" id="{C6CDC014-4142-E444-E1A6-DE74F456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5267415"/>
            <a:ext cx="750685" cy="7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mitia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E8C35"/>
        </a:solidFill>
        <a:effectLst>
          <a:outerShdw blurRad="241300" sx="102000" sy="102000" algn="ctr" rotWithShape="0">
            <a:prstClr val="black">
              <a:alpha val="40000"/>
            </a:prstClr>
          </a:outerShdw>
        </a:effectLst>
      </a:spPr>
      <a:bodyPr vert="horz" lIns="91440" tIns="45720" rIns="91440" bIns="45720" rtlCol="0">
        <a:normAutofit fontScale="92500" lnSpcReduction="10000"/>
      </a:bodyPr>
      <a:lstStyle>
        <a:defPPr marL="457200" indent="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None/>
          <a:defRPr sz="2800" b="1" dirty="0" smtClean="0">
            <a:solidFill>
              <a:schemeClr val="tx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mitia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E8C35"/>
        </a:solidFill>
        <a:effectLst>
          <a:outerShdw blurRad="241300" sx="102000" sy="102000" algn="ctr" rotWithShape="0">
            <a:prstClr val="black">
              <a:alpha val="40000"/>
            </a:prstClr>
          </a:outerShdw>
        </a:effectLst>
      </a:spPr>
      <a:bodyPr vert="horz" lIns="91440" tIns="45720" rIns="91440" bIns="45720" rtlCol="0">
        <a:normAutofit fontScale="92500" lnSpcReduction="10000"/>
      </a:bodyPr>
      <a:lstStyle>
        <a:defPPr marL="457200" indent="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None/>
          <a:defRPr sz="2800" b="1" dirty="0" smtClean="0">
            <a:solidFill>
              <a:schemeClr val="tx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F04D539-DD9E-4AC7-9260-D723FAB65594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ECC0D4F91C9841AE9D61F00DEEF697" ma:contentTypeVersion="17" ma:contentTypeDescription="Vytvoří nový dokument" ma:contentTypeScope="" ma:versionID="e99737349df36c77ff18a3f32e20c7a1">
  <xsd:schema xmlns:xsd="http://www.w3.org/2001/XMLSchema" xmlns:xs="http://www.w3.org/2001/XMLSchema" xmlns:p="http://schemas.microsoft.com/office/2006/metadata/properties" xmlns:ns2="846ce3a8-405a-48c5-b953-024cc9ff8d5c" xmlns:ns3="eaeec678-e23f-4141-88a9-2d5ecc2ad676" targetNamespace="http://schemas.microsoft.com/office/2006/metadata/properties" ma:root="true" ma:fieldsID="2a20bf9c4200b18100fa8deeaa3da9d2" ns2:_="" ns3:_="">
    <xsd:import namespace="846ce3a8-405a-48c5-b953-024cc9ff8d5c"/>
    <xsd:import namespace="eaeec678-e23f-4141-88a9-2d5ecc2ad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ce3a8-405a-48c5-b953-024cc9ff8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3ca89a78-0c2b-4097-a422-8ea36a1f65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ec678-e23f-4141-88a9-2d5ecc2ad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2f4d1e-19bd-484b-b1b4-8b7943194994}" ma:internalName="TaxCatchAll" ma:showField="CatchAllData" ma:web="eaeec678-e23f-4141-88a9-2d5ecc2ad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229B09-257D-4ECF-A518-B8FEFED16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ce3a8-405a-48c5-b953-024cc9ff8d5c"/>
    <ds:schemaRef ds:uri="eaeec678-e23f-4141-88a9-2d5ecc2ad6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C5CD47-CF1E-473E-B67D-7929A89C4C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20028</TotalTime>
  <Words>590</Words>
  <Application>Microsoft Office PowerPoint</Application>
  <PresentationFormat>Širokoúhlá obrazovka</PresentationFormat>
  <Paragraphs>98</Paragraphs>
  <Slides>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Source Sans Pro</vt:lpstr>
      <vt:lpstr>Amitia slide template</vt:lpstr>
      <vt:lpstr>1_Amitia slide template</vt:lpstr>
      <vt:lpstr>Prezentace aplikace PowerPoint</vt:lpstr>
      <vt:lpstr>Kdo jsem/jsme</vt:lpstr>
      <vt:lpstr>Myšlenka</vt:lpstr>
      <vt:lpstr>Lidé</vt:lpstr>
      <vt:lpstr>Finance</vt:lpstr>
      <vt:lpstr>Co dál?</vt:lpstr>
      <vt:lpstr>Reference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AMITIA</dc:title>
  <dc:creator>Milan Legát</dc:creator>
  <cp:lastModifiedBy>Jana Klementová</cp:lastModifiedBy>
  <cp:revision>1153</cp:revision>
  <dcterms:created xsi:type="dcterms:W3CDTF">2020-08-14T12:54:05Z</dcterms:created>
  <dcterms:modified xsi:type="dcterms:W3CDTF">2023-10-03T11:49:31Z</dcterms:modified>
</cp:coreProperties>
</file>