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Helvetica Neue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914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2" roundtripDataSignature="AMtx7mi90EII8f67bLF8odNcoSvqpCcV3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914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font" Target="fonts/HelveticaNeue-regular.fntdata"/><Relationship Id="rId8" Type="http://schemas.openxmlformats.org/officeDocument/2006/relationships/slide" Target="slides/slide3.xml"/><Relationship Id="rId21" Type="http://schemas.openxmlformats.org/officeDocument/2006/relationships/font" Target="fonts/HelveticaNeue-boldItalic.fntdata"/><Relationship Id="rId3" Type="http://schemas.openxmlformats.org/officeDocument/2006/relationships/presProps" Target="pres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7" Type="http://schemas.openxmlformats.org/officeDocument/2006/relationships/slide" Target="slides/slide2.xml"/><Relationship Id="rId25" Type="http://schemas.openxmlformats.org/officeDocument/2006/relationships/customXml" Target="../customXml/item3.xml"/><Relationship Id="rId20" Type="http://schemas.openxmlformats.org/officeDocument/2006/relationships/font" Target="fonts/HelveticaNeue-italic.fntdata"/><Relationship Id="rId2" Type="http://schemas.openxmlformats.org/officeDocument/2006/relationships/viewProps" Target="view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1" Type="http://schemas.openxmlformats.org/officeDocument/2006/relationships/theme" Target="theme/theme1.xml"/><Relationship Id="rId6" Type="http://schemas.openxmlformats.org/officeDocument/2006/relationships/slide" Target="slides/slide1.xml"/><Relationship Id="rId24" Type="http://schemas.openxmlformats.org/officeDocument/2006/relationships/customXml" Target="../customXml/item2.xml"/><Relationship Id="rId15" Type="http://schemas.openxmlformats.org/officeDocument/2006/relationships/slide" Target="slides/slide10.xml"/><Relationship Id="rId5" Type="http://schemas.openxmlformats.org/officeDocument/2006/relationships/notesMaster" Target="notesMasters/notesMaster1.xml"/><Relationship Id="rId23" Type="http://schemas.openxmlformats.org/officeDocument/2006/relationships/customXml" Target="../customXml/item1.xml"/><Relationship Id="rId10" Type="http://schemas.openxmlformats.org/officeDocument/2006/relationships/slide" Target="slides/slide5.xml"/><Relationship Id="rId19" Type="http://schemas.openxmlformats.org/officeDocument/2006/relationships/font" Target="fonts/HelveticaNeue-bold.fntdata"/><Relationship Id="rId22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cs-CZ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fbff692f91_0_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4" name="Google Shape;224;gfbff692f91_0_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fbff692f91_0_1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9" name="Google Shape;239;gfbff692f91_0_1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0395d6d2ce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5" name="Google Shape;255;g10395d6d2ce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" name="Google Shape;9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fbff692f91_0_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0" name="Google Shape;110;gfbff692f91_0_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fbff692f91_0_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6" name="Google Shape;126;gfbff692f91_0_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1" name="Google Shape;14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fbff692f91_0_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" name="Google Shape;157;gfbff692f91_0_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fbff692f91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3" name="Google Shape;173;gfbff692f91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fbff692f91_0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1" name="Google Shape;191;gfbff692f91_0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fbff692f91_0_1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8" name="Google Shape;208;gfbff692f91_0_1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/>
          <p:nvPr>
            <p:ph type="ctrTitle"/>
          </p:nvPr>
        </p:nvSpPr>
        <p:spPr>
          <a:xfrm>
            <a:off x="685800" y="1598098"/>
            <a:ext cx="7772400" cy="1102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7"/>
          <p:cNvSpPr txBox="1"/>
          <p:nvPr>
            <p:ph idx="1" type="subTitle"/>
          </p:nvPr>
        </p:nvSpPr>
        <p:spPr>
          <a:xfrm>
            <a:off x="1371600" y="2915160"/>
            <a:ext cx="6400800" cy="1314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27"/>
          <p:cNvSpPr txBox="1"/>
          <p:nvPr>
            <p:ph idx="10" type="dt"/>
          </p:nvPr>
        </p:nvSpPr>
        <p:spPr>
          <a:xfrm>
            <a:off x="457200" y="4768096"/>
            <a:ext cx="2133600" cy="273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7"/>
          <p:cNvSpPr txBox="1"/>
          <p:nvPr>
            <p:ph idx="11" type="ftr"/>
          </p:nvPr>
        </p:nvSpPr>
        <p:spPr>
          <a:xfrm>
            <a:off x="3124200" y="4768096"/>
            <a:ext cx="2895600" cy="273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7"/>
          <p:cNvSpPr txBox="1"/>
          <p:nvPr>
            <p:ph idx="12" type="sldNum"/>
          </p:nvPr>
        </p:nvSpPr>
        <p:spPr>
          <a:xfrm>
            <a:off x="6553200" y="4768096"/>
            <a:ext cx="2133600" cy="273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svislý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6"/>
          <p:cNvSpPr txBox="1"/>
          <p:nvPr>
            <p:ph type="title"/>
          </p:nvPr>
        </p:nvSpPr>
        <p:spPr>
          <a:xfrm>
            <a:off x="457200" y="20601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6"/>
          <p:cNvSpPr txBox="1"/>
          <p:nvPr>
            <p:ph idx="1" type="body"/>
          </p:nvPr>
        </p:nvSpPr>
        <p:spPr>
          <a:xfrm rot="5400000">
            <a:off x="2874467" y="-1216907"/>
            <a:ext cx="3395066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6"/>
          <p:cNvSpPr txBox="1"/>
          <p:nvPr>
            <p:ph idx="10" type="dt"/>
          </p:nvPr>
        </p:nvSpPr>
        <p:spPr>
          <a:xfrm>
            <a:off x="457200" y="4768096"/>
            <a:ext cx="2133600" cy="273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6"/>
          <p:cNvSpPr txBox="1"/>
          <p:nvPr>
            <p:ph idx="11" type="ftr"/>
          </p:nvPr>
        </p:nvSpPr>
        <p:spPr>
          <a:xfrm>
            <a:off x="3124200" y="4768096"/>
            <a:ext cx="2895600" cy="273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6"/>
          <p:cNvSpPr txBox="1"/>
          <p:nvPr>
            <p:ph idx="12" type="sldNum"/>
          </p:nvPr>
        </p:nvSpPr>
        <p:spPr>
          <a:xfrm>
            <a:off x="6553200" y="4768096"/>
            <a:ext cx="2133600" cy="273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vislý nadpis a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/>
          <p:nvPr>
            <p:ph type="title"/>
          </p:nvPr>
        </p:nvSpPr>
        <p:spPr>
          <a:xfrm rot="5400000">
            <a:off x="5463394" y="1372021"/>
            <a:ext cx="4389411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7"/>
          <p:cNvSpPr txBox="1"/>
          <p:nvPr>
            <p:ph idx="1" type="body"/>
          </p:nvPr>
        </p:nvSpPr>
        <p:spPr>
          <a:xfrm rot="5400000">
            <a:off x="1272395" y="-609179"/>
            <a:ext cx="4389411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7"/>
          <p:cNvSpPr txBox="1"/>
          <p:nvPr>
            <p:ph idx="10" type="dt"/>
          </p:nvPr>
        </p:nvSpPr>
        <p:spPr>
          <a:xfrm>
            <a:off x="457200" y="4768096"/>
            <a:ext cx="2133600" cy="273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7"/>
          <p:cNvSpPr txBox="1"/>
          <p:nvPr>
            <p:ph idx="11" type="ftr"/>
          </p:nvPr>
        </p:nvSpPr>
        <p:spPr>
          <a:xfrm>
            <a:off x="3124200" y="4768096"/>
            <a:ext cx="2895600" cy="273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7"/>
          <p:cNvSpPr txBox="1"/>
          <p:nvPr>
            <p:ph idx="12" type="sldNum"/>
          </p:nvPr>
        </p:nvSpPr>
        <p:spPr>
          <a:xfrm>
            <a:off x="6553200" y="4768096"/>
            <a:ext cx="2133600" cy="273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8"/>
          <p:cNvSpPr txBox="1"/>
          <p:nvPr>
            <p:ph type="title"/>
          </p:nvPr>
        </p:nvSpPr>
        <p:spPr>
          <a:xfrm>
            <a:off x="457200" y="20601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8"/>
          <p:cNvSpPr txBox="1"/>
          <p:nvPr>
            <p:ph idx="1" type="body"/>
          </p:nvPr>
        </p:nvSpPr>
        <p:spPr>
          <a:xfrm>
            <a:off x="457200" y="1200360"/>
            <a:ext cx="8229600" cy="33950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8"/>
          <p:cNvSpPr txBox="1"/>
          <p:nvPr>
            <p:ph idx="10" type="dt"/>
          </p:nvPr>
        </p:nvSpPr>
        <p:spPr>
          <a:xfrm>
            <a:off x="457200" y="4768096"/>
            <a:ext cx="2133600" cy="273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8"/>
          <p:cNvSpPr txBox="1"/>
          <p:nvPr>
            <p:ph idx="11" type="ftr"/>
          </p:nvPr>
        </p:nvSpPr>
        <p:spPr>
          <a:xfrm>
            <a:off x="3124200" y="4768096"/>
            <a:ext cx="2895600" cy="273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8"/>
          <p:cNvSpPr txBox="1"/>
          <p:nvPr>
            <p:ph idx="12" type="sldNum"/>
          </p:nvPr>
        </p:nvSpPr>
        <p:spPr>
          <a:xfrm>
            <a:off x="6553200" y="4768096"/>
            <a:ext cx="2133600" cy="273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áhlaví části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/>
          <p:nvPr>
            <p:ph type="title"/>
          </p:nvPr>
        </p:nvSpPr>
        <p:spPr>
          <a:xfrm>
            <a:off x="722313" y="3305753"/>
            <a:ext cx="7772400" cy="1021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b="1" sz="3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9"/>
          <p:cNvSpPr txBox="1"/>
          <p:nvPr>
            <p:ph idx="1" type="body"/>
          </p:nvPr>
        </p:nvSpPr>
        <p:spPr>
          <a:xfrm>
            <a:off x="722313" y="2180416"/>
            <a:ext cx="7772400" cy="11253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9"/>
          <p:cNvSpPr txBox="1"/>
          <p:nvPr>
            <p:ph idx="10" type="dt"/>
          </p:nvPr>
        </p:nvSpPr>
        <p:spPr>
          <a:xfrm>
            <a:off x="457200" y="4768096"/>
            <a:ext cx="2133600" cy="273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9"/>
          <p:cNvSpPr txBox="1"/>
          <p:nvPr>
            <p:ph idx="11" type="ftr"/>
          </p:nvPr>
        </p:nvSpPr>
        <p:spPr>
          <a:xfrm>
            <a:off x="3124200" y="4768096"/>
            <a:ext cx="2895600" cy="273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9"/>
          <p:cNvSpPr txBox="1"/>
          <p:nvPr>
            <p:ph idx="12" type="sldNum"/>
          </p:nvPr>
        </p:nvSpPr>
        <p:spPr>
          <a:xfrm>
            <a:off x="6553200" y="4768096"/>
            <a:ext cx="2133600" cy="273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obsahy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/>
          <p:nvPr>
            <p:ph type="title"/>
          </p:nvPr>
        </p:nvSpPr>
        <p:spPr>
          <a:xfrm>
            <a:off x="457200" y="20601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0"/>
          <p:cNvSpPr txBox="1"/>
          <p:nvPr>
            <p:ph idx="1" type="body"/>
          </p:nvPr>
        </p:nvSpPr>
        <p:spPr>
          <a:xfrm>
            <a:off x="457200" y="1200360"/>
            <a:ext cx="4038600" cy="33950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2900" lvl="1" marL="914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23850" lvl="2" marL="13716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indent="-314325" lvl="3" marL="1828800" algn="l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indent="-314325" lvl="4" marL="2286000" algn="l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indent="-314325" lvl="5" marL="2743200" algn="l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36" name="Google Shape;36;p30"/>
          <p:cNvSpPr txBox="1"/>
          <p:nvPr>
            <p:ph idx="2" type="body"/>
          </p:nvPr>
        </p:nvSpPr>
        <p:spPr>
          <a:xfrm>
            <a:off x="4648200" y="1200360"/>
            <a:ext cx="4038600" cy="33950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2900" lvl="1" marL="914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23850" lvl="2" marL="13716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indent="-314325" lvl="3" marL="1828800" algn="l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indent="-314325" lvl="4" marL="2286000" algn="l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indent="-314325" lvl="5" marL="2743200" algn="l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37" name="Google Shape;37;p30"/>
          <p:cNvSpPr txBox="1"/>
          <p:nvPr>
            <p:ph idx="10" type="dt"/>
          </p:nvPr>
        </p:nvSpPr>
        <p:spPr>
          <a:xfrm>
            <a:off x="457200" y="4768096"/>
            <a:ext cx="2133600" cy="273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0"/>
          <p:cNvSpPr txBox="1"/>
          <p:nvPr>
            <p:ph idx="11" type="ftr"/>
          </p:nvPr>
        </p:nvSpPr>
        <p:spPr>
          <a:xfrm>
            <a:off x="3124200" y="4768096"/>
            <a:ext cx="2895600" cy="273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0"/>
          <p:cNvSpPr txBox="1"/>
          <p:nvPr>
            <p:ph idx="12" type="sldNum"/>
          </p:nvPr>
        </p:nvSpPr>
        <p:spPr>
          <a:xfrm>
            <a:off x="6553200" y="4768096"/>
            <a:ext cx="2133600" cy="273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ovnání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/>
          <p:nvPr>
            <p:ph type="title"/>
          </p:nvPr>
        </p:nvSpPr>
        <p:spPr>
          <a:xfrm>
            <a:off x="457200" y="20601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1"/>
          <p:cNvSpPr txBox="1"/>
          <p:nvPr>
            <p:ph idx="1" type="body"/>
          </p:nvPr>
        </p:nvSpPr>
        <p:spPr>
          <a:xfrm>
            <a:off x="457200" y="1151536"/>
            <a:ext cx="4040188" cy="4799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3" name="Google Shape;43;p31"/>
          <p:cNvSpPr txBox="1"/>
          <p:nvPr>
            <p:ph idx="2" type="body"/>
          </p:nvPr>
        </p:nvSpPr>
        <p:spPr>
          <a:xfrm>
            <a:off x="457200" y="1631442"/>
            <a:ext cx="4040188" cy="2963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indent="-314325" lvl="2" marL="1371600" algn="l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indent="-3048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44" name="Google Shape;44;p31"/>
          <p:cNvSpPr txBox="1"/>
          <p:nvPr>
            <p:ph idx="3" type="body"/>
          </p:nvPr>
        </p:nvSpPr>
        <p:spPr>
          <a:xfrm>
            <a:off x="4645025" y="1151536"/>
            <a:ext cx="4041775" cy="4799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5" name="Google Shape;45;p31"/>
          <p:cNvSpPr txBox="1"/>
          <p:nvPr>
            <p:ph idx="4" type="body"/>
          </p:nvPr>
        </p:nvSpPr>
        <p:spPr>
          <a:xfrm>
            <a:off x="4645025" y="1631442"/>
            <a:ext cx="4041775" cy="2963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indent="-314325" lvl="2" marL="1371600" algn="l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indent="-3048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46" name="Google Shape;46;p31"/>
          <p:cNvSpPr txBox="1"/>
          <p:nvPr>
            <p:ph idx="10" type="dt"/>
          </p:nvPr>
        </p:nvSpPr>
        <p:spPr>
          <a:xfrm>
            <a:off x="457200" y="4768096"/>
            <a:ext cx="2133600" cy="273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1"/>
          <p:cNvSpPr txBox="1"/>
          <p:nvPr>
            <p:ph idx="11" type="ftr"/>
          </p:nvPr>
        </p:nvSpPr>
        <p:spPr>
          <a:xfrm>
            <a:off x="3124200" y="4768096"/>
            <a:ext cx="2895600" cy="273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1"/>
          <p:cNvSpPr txBox="1"/>
          <p:nvPr>
            <p:ph idx="12" type="sldNum"/>
          </p:nvPr>
        </p:nvSpPr>
        <p:spPr>
          <a:xfrm>
            <a:off x="6553200" y="4768096"/>
            <a:ext cx="2133600" cy="273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nadpis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2"/>
          <p:cNvSpPr txBox="1"/>
          <p:nvPr>
            <p:ph type="title"/>
          </p:nvPr>
        </p:nvSpPr>
        <p:spPr>
          <a:xfrm>
            <a:off x="457200" y="20601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2"/>
          <p:cNvSpPr txBox="1"/>
          <p:nvPr>
            <p:ph idx="10" type="dt"/>
          </p:nvPr>
        </p:nvSpPr>
        <p:spPr>
          <a:xfrm>
            <a:off x="457200" y="4768096"/>
            <a:ext cx="2133600" cy="273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2"/>
          <p:cNvSpPr txBox="1"/>
          <p:nvPr>
            <p:ph idx="11" type="ftr"/>
          </p:nvPr>
        </p:nvSpPr>
        <p:spPr>
          <a:xfrm>
            <a:off x="3124200" y="4768096"/>
            <a:ext cx="2895600" cy="273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2"/>
          <p:cNvSpPr txBox="1"/>
          <p:nvPr>
            <p:ph idx="12" type="sldNum"/>
          </p:nvPr>
        </p:nvSpPr>
        <p:spPr>
          <a:xfrm>
            <a:off x="6553200" y="4768096"/>
            <a:ext cx="2133600" cy="273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/>
          <p:nvPr>
            <p:ph idx="10" type="dt"/>
          </p:nvPr>
        </p:nvSpPr>
        <p:spPr>
          <a:xfrm>
            <a:off x="457200" y="4768096"/>
            <a:ext cx="2133600" cy="273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3"/>
          <p:cNvSpPr txBox="1"/>
          <p:nvPr>
            <p:ph idx="11" type="ftr"/>
          </p:nvPr>
        </p:nvSpPr>
        <p:spPr>
          <a:xfrm>
            <a:off x="3124200" y="4768096"/>
            <a:ext cx="2895600" cy="273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3"/>
          <p:cNvSpPr txBox="1"/>
          <p:nvPr>
            <p:ph idx="12" type="sldNum"/>
          </p:nvPr>
        </p:nvSpPr>
        <p:spPr>
          <a:xfrm>
            <a:off x="6553200" y="4768096"/>
            <a:ext cx="2133600" cy="273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sah s titulkem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/>
          <p:nvPr>
            <p:ph type="title"/>
          </p:nvPr>
        </p:nvSpPr>
        <p:spPr>
          <a:xfrm>
            <a:off x="457200" y="204823"/>
            <a:ext cx="3008313" cy="8716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1"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4"/>
          <p:cNvSpPr txBox="1"/>
          <p:nvPr>
            <p:ph idx="1" type="body"/>
          </p:nvPr>
        </p:nvSpPr>
        <p:spPr>
          <a:xfrm>
            <a:off x="3575050" y="204823"/>
            <a:ext cx="5111750" cy="43906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indent="-342900" lvl="2" marL="1371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indent="-323850" lvl="4" marL="22860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indent="-323850" lvl="5" marL="27432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61" name="Google Shape;61;p34"/>
          <p:cNvSpPr txBox="1"/>
          <p:nvPr>
            <p:ph idx="2" type="body"/>
          </p:nvPr>
        </p:nvSpPr>
        <p:spPr>
          <a:xfrm>
            <a:off x="457200" y="1076513"/>
            <a:ext cx="3008313" cy="35189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indent="-228600" lvl="2" marL="1371600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indent="-228600" lvl="3" marL="1828800" algn="l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indent="-228600" lvl="4" marL="2286000" algn="l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indent="-228600" lvl="5" marL="2743200" algn="l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indent="-228600" lvl="6" marL="3200400" algn="l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indent="-228600" lvl="7" marL="3657600" algn="l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indent="-228600" lvl="8" marL="4114800" algn="l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/>
        </p:txBody>
      </p:sp>
      <p:sp>
        <p:nvSpPr>
          <p:cNvPr id="62" name="Google Shape;62;p34"/>
          <p:cNvSpPr txBox="1"/>
          <p:nvPr>
            <p:ph idx="10" type="dt"/>
          </p:nvPr>
        </p:nvSpPr>
        <p:spPr>
          <a:xfrm>
            <a:off x="457200" y="4768096"/>
            <a:ext cx="2133600" cy="273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4"/>
          <p:cNvSpPr txBox="1"/>
          <p:nvPr>
            <p:ph idx="11" type="ftr"/>
          </p:nvPr>
        </p:nvSpPr>
        <p:spPr>
          <a:xfrm>
            <a:off x="3124200" y="4768096"/>
            <a:ext cx="2895600" cy="273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4"/>
          <p:cNvSpPr txBox="1"/>
          <p:nvPr>
            <p:ph idx="12" type="sldNum"/>
          </p:nvPr>
        </p:nvSpPr>
        <p:spPr>
          <a:xfrm>
            <a:off x="6553200" y="4768096"/>
            <a:ext cx="2133600" cy="273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itulke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5"/>
          <p:cNvSpPr txBox="1"/>
          <p:nvPr>
            <p:ph type="title"/>
          </p:nvPr>
        </p:nvSpPr>
        <p:spPr>
          <a:xfrm>
            <a:off x="1792288" y="3601080"/>
            <a:ext cx="5486400" cy="4251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1"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5"/>
          <p:cNvSpPr/>
          <p:nvPr>
            <p:ph idx="2" type="pic"/>
          </p:nvPr>
        </p:nvSpPr>
        <p:spPr>
          <a:xfrm>
            <a:off x="1792288" y="459662"/>
            <a:ext cx="5486400" cy="308664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5"/>
          <p:cNvSpPr txBox="1"/>
          <p:nvPr>
            <p:ph idx="1" type="body"/>
          </p:nvPr>
        </p:nvSpPr>
        <p:spPr>
          <a:xfrm>
            <a:off x="1792288" y="4026208"/>
            <a:ext cx="5486400" cy="6037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indent="-228600" lvl="2" marL="1371600" algn="l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indent="-228600" lvl="3" marL="1828800" algn="l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indent="-228600" lvl="4" marL="2286000" algn="l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indent="-228600" lvl="5" marL="2743200" algn="l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indent="-228600" lvl="6" marL="3200400" algn="l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indent="-228600" lvl="7" marL="3657600" algn="l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indent="-228600" lvl="8" marL="4114800" algn="l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/>
        </p:txBody>
      </p:sp>
      <p:sp>
        <p:nvSpPr>
          <p:cNvPr id="69" name="Google Shape;69;p35"/>
          <p:cNvSpPr txBox="1"/>
          <p:nvPr>
            <p:ph idx="10" type="dt"/>
          </p:nvPr>
        </p:nvSpPr>
        <p:spPr>
          <a:xfrm>
            <a:off x="457200" y="4768096"/>
            <a:ext cx="2133600" cy="273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5"/>
          <p:cNvSpPr txBox="1"/>
          <p:nvPr>
            <p:ph idx="11" type="ftr"/>
          </p:nvPr>
        </p:nvSpPr>
        <p:spPr>
          <a:xfrm>
            <a:off x="3124200" y="4768096"/>
            <a:ext cx="2895600" cy="273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5"/>
          <p:cNvSpPr txBox="1"/>
          <p:nvPr>
            <p:ph idx="12" type="sldNum"/>
          </p:nvPr>
        </p:nvSpPr>
        <p:spPr>
          <a:xfrm>
            <a:off x="6553200" y="4768096"/>
            <a:ext cx="2133600" cy="273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C62A">
            <a:alpha val="0"/>
          </a:srgbClr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/>
          <p:nvPr>
            <p:ph type="title"/>
          </p:nvPr>
        </p:nvSpPr>
        <p:spPr>
          <a:xfrm>
            <a:off x="457200" y="20601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6"/>
          <p:cNvSpPr txBox="1"/>
          <p:nvPr>
            <p:ph idx="1" type="body"/>
          </p:nvPr>
        </p:nvSpPr>
        <p:spPr>
          <a:xfrm>
            <a:off x="457200" y="1200360"/>
            <a:ext cx="8229600" cy="33950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6"/>
          <p:cNvSpPr txBox="1"/>
          <p:nvPr>
            <p:ph idx="10" type="dt"/>
          </p:nvPr>
        </p:nvSpPr>
        <p:spPr>
          <a:xfrm>
            <a:off x="457200" y="4768096"/>
            <a:ext cx="2133600" cy="273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6"/>
          <p:cNvSpPr txBox="1"/>
          <p:nvPr>
            <p:ph idx="11" type="ftr"/>
          </p:nvPr>
        </p:nvSpPr>
        <p:spPr>
          <a:xfrm>
            <a:off x="3124200" y="4768096"/>
            <a:ext cx="2895600" cy="273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6"/>
          <p:cNvSpPr txBox="1"/>
          <p:nvPr>
            <p:ph idx="12" type="sldNum"/>
          </p:nvPr>
        </p:nvSpPr>
        <p:spPr>
          <a:xfrm>
            <a:off x="6553200" y="4768096"/>
            <a:ext cx="2133600" cy="273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1.jpg"/><Relationship Id="rId6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21.png"/><Relationship Id="rId6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23.jpg"/><Relationship Id="rId6" Type="http://schemas.openxmlformats.org/officeDocument/2006/relationships/image" Target="../media/image31.jpg"/><Relationship Id="rId7" Type="http://schemas.openxmlformats.org/officeDocument/2006/relationships/image" Target="../media/image2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15.png"/><Relationship Id="rId6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10.jpg"/><Relationship Id="rId6" Type="http://schemas.openxmlformats.org/officeDocument/2006/relationships/image" Target="../media/image22.png"/><Relationship Id="rId7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28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24.png"/><Relationship Id="rId5" Type="http://schemas.openxmlformats.org/officeDocument/2006/relationships/image" Target="../media/image11.png"/><Relationship Id="rId6" Type="http://schemas.openxmlformats.org/officeDocument/2006/relationships/image" Target="../media/image30.png"/><Relationship Id="rId7" Type="http://schemas.openxmlformats.org/officeDocument/2006/relationships/image" Target="../media/image29.png"/><Relationship Id="rId8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19.png"/><Relationship Id="rId6" Type="http://schemas.openxmlformats.org/officeDocument/2006/relationships/image" Target="../media/image16.jpg"/><Relationship Id="rId7" Type="http://schemas.openxmlformats.org/officeDocument/2006/relationships/image" Target="../media/image14.jpg"/><Relationship Id="rId8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12.jpg"/><Relationship Id="rId6" Type="http://schemas.openxmlformats.org/officeDocument/2006/relationships/image" Target="../media/image18.png"/><Relationship Id="rId7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C62A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!!!Klienti_grafika\Plzensky kraj\IDENTITA\PODKLADY\EXPORTY_jpg_png\symbol_obdelnik.png" id="88" name="Google Shape;8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41421" y="519613"/>
            <a:ext cx="3679675" cy="40940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:\!!!Klienti_grafika\Plzensky kraj\IDENTITA\PODKLADY\EXPORTY_jpg_png\symbol_šipka.png" id="89" name="Google Shape;89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37676" y="141505"/>
            <a:ext cx="5285415" cy="460112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>
            <p:ph type="ctrTitle"/>
          </p:nvPr>
        </p:nvSpPr>
        <p:spPr>
          <a:xfrm>
            <a:off x="1655166" y="1275828"/>
            <a:ext cx="5830200" cy="20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Verdana"/>
              <a:buNone/>
            </a:pPr>
            <a:r>
              <a:rPr b="1" lang="cs-CZ" sz="28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Pracovní skupina</a:t>
            </a:r>
            <a:br>
              <a:rPr b="1" lang="cs-CZ" sz="28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cs-CZ" sz="28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Marketing</a:t>
            </a:r>
            <a:br>
              <a:rPr b="1" lang="cs-CZ" sz="1400">
                <a:latin typeface="Verdana"/>
                <a:ea typeface="Verdana"/>
                <a:cs typeface="Verdana"/>
                <a:sym typeface="Verdana"/>
              </a:rPr>
            </a:br>
            <a:endParaRPr b="1" sz="2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1" name="Google Shape;91;p1"/>
          <p:cNvSpPr txBox="1"/>
          <p:nvPr>
            <p:ph idx="1" type="subTitle"/>
          </p:nvPr>
        </p:nvSpPr>
        <p:spPr>
          <a:xfrm>
            <a:off x="1709181" y="3760540"/>
            <a:ext cx="3102921" cy="5753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</a:pPr>
            <a:r>
              <a:t/>
            </a: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lang="cs-CZ" sz="15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23. 11. 2021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92" name="Google Shape;92;p1"/>
          <p:cNvGrpSpPr/>
          <p:nvPr/>
        </p:nvGrpSpPr>
        <p:grpSpPr>
          <a:xfrm>
            <a:off x="-8890" y="4678680"/>
            <a:ext cx="9159875" cy="465455"/>
            <a:chOff x="-14" y="7368"/>
            <a:chExt cx="14425" cy="733"/>
          </a:xfrm>
        </p:grpSpPr>
        <p:sp>
          <p:nvSpPr>
            <p:cNvPr id="93" name="Google Shape;93;p1"/>
            <p:cNvSpPr/>
            <p:nvPr/>
          </p:nvSpPr>
          <p:spPr>
            <a:xfrm>
              <a:off x="-14" y="7368"/>
              <a:ext cx="14425" cy="73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F:\!!!Klienti_grafika\Plzensky kraj\IDENTITA\PODKLADY\logolink_MSMT_VVV_hor_barva_cz.jpg" id="94" name="Google Shape;94;p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327" y="7368"/>
              <a:ext cx="3274" cy="7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:\!!!Klienti_grafika\Plzensky kraj\IDENTITA\LOGO\Group 1456.png" id="95" name="Google Shape;95;p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2643" y="7566"/>
              <a:ext cx="976" cy="3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Google Shape;96;p1"/>
            <p:cNvSpPr txBox="1"/>
            <p:nvPr/>
          </p:nvSpPr>
          <p:spPr>
            <a:xfrm>
              <a:off x="735" y="7679"/>
              <a:ext cx="1181" cy="2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rmAutofit fontScale="60000" lnSpcReduction="20000"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1CE4D"/>
                </a:buClr>
                <a:buSzPct val="100000"/>
                <a:buFont typeface="Arial"/>
                <a:buNone/>
              </a:pPr>
              <a:r>
                <a:rPr b="1" i="0" lang="cs-CZ" sz="1050" u="none" cap="none" strike="noStrike">
                  <a:solidFill>
                    <a:srgbClr val="F1CE4D"/>
                  </a:solidFill>
                  <a:latin typeface="Arial"/>
                  <a:ea typeface="Arial"/>
                  <a:cs typeface="Arial"/>
                  <a:sym typeface="Arial"/>
                </a:rPr>
                <a:t>inovujtevpk.cz</a:t>
              </a:r>
              <a:endParaRPr b="1" i="0" sz="1050" u="none" cap="none" strike="noStrike">
                <a:solidFill>
                  <a:srgbClr val="F1CE4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oogle Shape;226;gfbff692f91_0_79"/>
          <p:cNvGrpSpPr/>
          <p:nvPr/>
        </p:nvGrpSpPr>
        <p:grpSpPr>
          <a:xfrm>
            <a:off x="0" y="0"/>
            <a:ext cx="9144000" cy="5143500"/>
            <a:chOff x="1" y="0"/>
            <a:chExt cx="14400" cy="8100"/>
          </a:xfrm>
        </p:grpSpPr>
        <p:sp>
          <p:nvSpPr>
            <p:cNvPr id="227" name="Google Shape;227;gfbff692f91_0_79"/>
            <p:cNvSpPr/>
            <p:nvPr/>
          </p:nvSpPr>
          <p:spPr>
            <a:xfrm>
              <a:off x="1" y="0"/>
              <a:ext cx="14400" cy="81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gfbff692f91_0_79"/>
            <p:cNvSpPr/>
            <p:nvPr/>
          </p:nvSpPr>
          <p:spPr>
            <a:xfrm>
              <a:off x="1" y="7368"/>
              <a:ext cx="14400" cy="600"/>
            </a:xfrm>
            <a:prstGeom prst="rect">
              <a:avLst/>
            </a:prstGeom>
            <a:solidFill>
              <a:srgbClr val="EFC62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gfbff692f91_0_79"/>
            <p:cNvSpPr txBox="1"/>
            <p:nvPr/>
          </p:nvSpPr>
          <p:spPr>
            <a:xfrm>
              <a:off x="736" y="7679"/>
              <a:ext cx="12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rmAutofit fontScale="62500"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b="1" i="0" lang="cs-CZ" sz="10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inovujtevpk.cz</a:t>
              </a:r>
              <a:endParaRPr b="1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F:\!!!Klienti_grafika\Plzensky kraj\IDENTITA\LOGO\Group 1363.png" id="230" name="Google Shape;230;gfbff692f91_0_7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2757" y="7606"/>
              <a:ext cx="810" cy="2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:\!!!Klienti_grafika\Plzensky kraj\IDENTITA\PODKLADY\EXPORTY_jpg_png\Datový zdroj 2_.png" id="231" name="Google Shape;231;gfbff692f91_0_7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922" y="7566"/>
              <a:ext cx="2637" cy="3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2" name="Google Shape;232;gfbff692f91_0_79"/>
          <p:cNvSpPr txBox="1"/>
          <p:nvPr/>
        </p:nvSpPr>
        <p:spPr>
          <a:xfrm>
            <a:off x="221472" y="196882"/>
            <a:ext cx="5833200" cy="75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Verdana"/>
              <a:buNone/>
            </a:pPr>
            <a:r>
              <a:rPr b="1" lang="cs-CZ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Ekosystém VVI #pilsenregion</a:t>
            </a:r>
            <a:endParaRPr b="1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3" name="Google Shape;233;gfbff692f91_0_79"/>
          <p:cNvSpPr txBox="1"/>
          <p:nvPr/>
        </p:nvSpPr>
        <p:spPr>
          <a:xfrm>
            <a:off x="1980025" y="1824125"/>
            <a:ext cx="2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gfbff692f91_0_79"/>
          <p:cNvSpPr txBox="1"/>
          <p:nvPr/>
        </p:nvSpPr>
        <p:spPr>
          <a:xfrm>
            <a:off x="109125" y="953175"/>
            <a:ext cx="3960300" cy="30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inspirace Brnem a Horním Rakouskem 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formalizovaná spolupráce, jasný servis a očekávání od partnerů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speciální eventy, vzájemná publicita, networking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pracovní skupina jako základ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start 2022 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+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budeme vás včas informovat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+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nenechte nás v tom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5" name="Google Shape;235;gfbff692f91_0_79"/>
          <p:cNvPicPr preferRelativeResize="0"/>
          <p:nvPr/>
        </p:nvPicPr>
        <p:blipFill rotWithShape="1">
          <a:blip r:embed="rId5">
            <a:alphaModFix/>
          </a:blip>
          <a:srcRect b="5381" l="9301" r="8095" t="7684"/>
          <a:stretch/>
        </p:blipFill>
        <p:spPr>
          <a:xfrm>
            <a:off x="6096000" y="263400"/>
            <a:ext cx="2891203" cy="187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fbff692f91_0_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51526" y="1961524"/>
            <a:ext cx="2694124" cy="1870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241;gfbff692f91_0_141"/>
          <p:cNvGrpSpPr/>
          <p:nvPr/>
        </p:nvGrpSpPr>
        <p:grpSpPr>
          <a:xfrm>
            <a:off x="0" y="0"/>
            <a:ext cx="9144000" cy="5143500"/>
            <a:chOff x="1" y="0"/>
            <a:chExt cx="14400" cy="8100"/>
          </a:xfrm>
        </p:grpSpPr>
        <p:sp>
          <p:nvSpPr>
            <p:cNvPr id="242" name="Google Shape;242;gfbff692f91_0_141"/>
            <p:cNvSpPr/>
            <p:nvPr/>
          </p:nvSpPr>
          <p:spPr>
            <a:xfrm>
              <a:off x="1" y="0"/>
              <a:ext cx="14400" cy="81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gfbff692f91_0_141"/>
            <p:cNvSpPr/>
            <p:nvPr/>
          </p:nvSpPr>
          <p:spPr>
            <a:xfrm>
              <a:off x="1" y="7368"/>
              <a:ext cx="14400" cy="600"/>
            </a:xfrm>
            <a:prstGeom prst="rect">
              <a:avLst/>
            </a:prstGeom>
            <a:solidFill>
              <a:srgbClr val="EFC62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gfbff692f91_0_141"/>
            <p:cNvSpPr txBox="1"/>
            <p:nvPr/>
          </p:nvSpPr>
          <p:spPr>
            <a:xfrm>
              <a:off x="736" y="7679"/>
              <a:ext cx="12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rmAutofit fontScale="62500"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b="1" i="0" lang="cs-CZ" sz="10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inovujtevpk.cz</a:t>
              </a:r>
              <a:endParaRPr b="1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F:\!!!Klienti_grafika\Plzensky kraj\IDENTITA\LOGO\Group 1363.png" id="245" name="Google Shape;245;gfbff692f91_0_14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2757" y="7606"/>
              <a:ext cx="810" cy="2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:\!!!Klienti_grafika\Plzensky kraj\IDENTITA\PODKLADY\EXPORTY_jpg_png\Datový zdroj 2_.png" id="246" name="Google Shape;246;gfbff692f91_0_14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922" y="7566"/>
              <a:ext cx="2637" cy="3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gfbff692f91_0_141"/>
          <p:cNvSpPr txBox="1"/>
          <p:nvPr/>
        </p:nvSpPr>
        <p:spPr>
          <a:xfrm>
            <a:off x="221472" y="196882"/>
            <a:ext cx="5833200" cy="75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Verdana"/>
              <a:buNone/>
            </a:pPr>
            <a:r>
              <a:rPr b="1" lang="cs-CZ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Vidíme to stejně? </a:t>
            </a:r>
            <a:endParaRPr b="1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8" name="Google Shape;248;gfbff692f91_0_141"/>
          <p:cNvSpPr txBox="1"/>
          <p:nvPr/>
        </p:nvSpPr>
        <p:spPr>
          <a:xfrm>
            <a:off x="1980025" y="1824125"/>
            <a:ext cx="2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gfbff692f91_0_141"/>
          <p:cNvSpPr txBox="1"/>
          <p:nvPr/>
        </p:nvSpPr>
        <p:spPr>
          <a:xfrm>
            <a:off x="109125" y="953175"/>
            <a:ext cx="4836300" cy="30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+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jaký je váš názor na regionální značku jako společnou hodnotu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+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jak vnímáte dosavadní pracovní skupinu a projekt SA II.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+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jaké jsou vaše plány pro rok 2022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+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jaké jsou vaše primární potřeby v marketingu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0" name="Google Shape;250;gfbff692f91_0_1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2480" y="196874"/>
            <a:ext cx="2941000" cy="196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gfbff692f91_0_1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31395" y="1620700"/>
            <a:ext cx="3954925" cy="263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gfbff692f91_0_1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80427" y="2680255"/>
            <a:ext cx="2868449" cy="1911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g10395d6d2ce_0_1"/>
          <p:cNvGrpSpPr/>
          <p:nvPr/>
        </p:nvGrpSpPr>
        <p:grpSpPr>
          <a:xfrm>
            <a:off x="0" y="0"/>
            <a:ext cx="9144000" cy="5143500"/>
            <a:chOff x="1" y="0"/>
            <a:chExt cx="14400" cy="8100"/>
          </a:xfrm>
        </p:grpSpPr>
        <p:sp>
          <p:nvSpPr>
            <p:cNvPr id="258" name="Google Shape;258;g10395d6d2ce_0_1"/>
            <p:cNvSpPr/>
            <p:nvPr/>
          </p:nvSpPr>
          <p:spPr>
            <a:xfrm>
              <a:off x="1" y="0"/>
              <a:ext cx="14400" cy="81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g10395d6d2ce_0_1"/>
            <p:cNvSpPr/>
            <p:nvPr/>
          </p:nvSpPr>
          <p:spPr>
            <a:xfrm>
              <a:off x="1" y="7368"/>
              <a:ext cx="14400" cy="600"/>
            </a:xfrm>
            <a:prstGeom prst="rect">
              <a:avLst/>
            </a:prstGeom>
            <a:solidFill>
              <a:srgbClr val="EFC62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g10395d6d2ce_0_1"/>
            <p:cNvSpPr txBox="1"/>
            <p:nvPr/>
          </p:nvSpPr>
          <p:spPr>
            <a:xfrm>
              <a:off x="736" y="7679"/>
              <a:ext cx="12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rmAutofit fontScale="62500"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b="1" i="0" lang="cs-CZ" sz="10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inovujtevpk.cz</a:t>
              </a:r>
              <a:endParaRPr b="1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F:\!!!Klienti_grafika\Plzensky kraj\IDENTITA\LOGO\Group 1363.png" id="261" name="Google Shape;261;g10395d6d2ce_0_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2757" y="7606"/>
              <a:ext cx="810" cy="2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:\!!!Klienti_grafika\Plzensky kraj\IDENTITA\PODKLADY\EXPORTY_jpg_png\Datový zdroj 2_.png" id="262" name="Google Shape;262;g10395d6d2ce_0_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922" y="7566"/>
              <a:ext cx="2637" cy="3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3" name="Google Shape;263;g10395d6d2ce_0_1"/>
          <p:cNvSpPr txBox="1"/>
          <p:nvPr/>
        </p:nvSpPr>
        <p:spPr>
          <a:xfrm>
            <a:off x="1655397" y="1646082"/>
            <a:ext cx="5833200" cy="75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Verdana"/>
              <a:buNone/>
            </a:pPr>
            <a:r>
              <a:rPr b="1" lang="cs-CZ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Mějte se dobře.</a:t>
            </a:r>
            <a:endParaRPr b="1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4" name="Google Shape;264;g10395d6d2ce_0_1"/>
          <p:cNvSpPr txBox="1"/>
          <p:nvPr/>
        </p:nvSpPr>
        <p:spPr>
          <a:xfrm>
            <a:off x="1980025" y="1824125"/>
            <a:ext cx="2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g10395d6d2ce_0_1"/>
          <p:cNvSpPr txBox="1"/>
          <p:nvPr/>
        </p:nvSpPr>
        <p:spPr>
          <a:xfrm>
            <a:off x="109125" y="953175"/>
            <a:ext cx="4836300" cy="30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+"/>
            </a:pPr>
            <a:r>
              <a:t/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635" y="0"/>
            <a:ext cx="9144000" cy="51441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635" y="4678680"/>
            <a:ext cx="9142730" cy="465455"/>
          </a:xfrm>
          <a:prstGeom prst="rect">
            <a:avLst/>
          </a:prstGeom>
          <a:solidFill>
            <a:srgbClr val="EFC62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467243" y="4876449"/>
            <a:ext cx="749927" cy="16204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60000"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i="0" lang="cs-CZ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inovujtevpk.cz</a:t>
            </a:r>
            <a:endParaRPr b="1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:\!!!Klienti_grafika\Plzensky kraj\IDENTITA\LOGO\Group 1363.png" id="104" name="Google Shape;10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00695" y="4829685"/>
            <a:ext cx="514350" cy="1701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:\!!!Klienti_grafika\Plzensky kraj\IDENTITA\PODKLADY\EXPORTY_jpg_png\Datový zdroj 2_.png" id="105" name="Google Shape;10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00373" y="4804656"/>
            <a:ext cx="1674479" cy="22023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/>
        </p:nvSpPr>
        <p:spPr>
          <a:xfrm>
            <a:off x="1138124" y="1383850"/>
            <a:ext cx="6368100" cy="25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70000" lnSpcReduction="20000"/>
          </a:bodyPr>
          <a:lstStyle/>
          <a:p>
            <a:pPr indent="0" lvl="0" marL="0" marR="0" rtl="0" algn="l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cs-CZ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Regionální inovační strategie definuje strategický cíl 5: </a:t>
            </a:r>
            <a:br>
              <a:rPr lang="cs-CZ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cs-CZ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cs-CZ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Posílit dobré jméno Plzeňského kraje ve světě VaVaI</a:t>
            </a:r>
            <a:endParaRPr b="1" i="0" sz="2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3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3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3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7142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3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cs-CZ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 </a:t>
            </a:r>
            <a:endParaRPr b="0" i="0" sz="15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3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"/>
          <p:cNvSpPr txBox="1"/>
          <p:nvPr/>
        </p:nvSpPr>
        <p:spPr>
          <a:xfrm>
            <a:off x="221472" y="196882"/>
            <a:ext cx="5833200" cy="75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Verdana"/>
              <a:buNone/>
            </a:pPr>
            <a:r>
              <a:rPr b="1" lang="cs-CZ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Start. Díky, že jste tady </a:t>
            </a:r>
            <a:endParaRPr b="1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gfbff692f91_0_64"/>
          <p:cNvGrpSpPr/>
          <p:nvPr/>
        </p:nvGrpSpPr>
        <p:grpSpPr>
          <a:xfrm>
            <a:off x="0" y="0"/>
            <a:ext cx="9144000" cy="5143500"/>
            <a:chOff x="1" y="0"/>
            <a:chExt cx="14400" cy="8100"/>
          </a:xfrm>
        </p:grpSpPr>
        <p:sp>
          <p:nvSpPr>
            <p:cNvPr id="113" name="Google Shape;113;gfbff692f91_0_64"/>
            <p:cNvSpPr/>
            <p:nvPr/>
          </p:nvSpPr>
          <p:spPr>
            <a:xfrm>
              <a:off x="1" y="0"/>
              <a:ext cx="14400" cy="81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gfbff692f91_0_64"/>
            <p:cNvSpPr/>
            <p:nvPr/>
          </p:nvSpPr>
          <p:spPr>
            <a:xfrm>
              <a:off x="1" y="7368"/>
              <a:ext cx="14400" cy="600"/>
            </a:xfrm>
            <a:prstGeom prst="rect">
              <a:avLst/>
            </a:prstGeom>
            <a:solidFill>
              <a:srgbClr val="EFC62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gfbff692f91_0_64"/>
            <p:cNvSpPr txBox="1"/>
            <p:nvPr/>
          </p:nvSpPr>
          <p:spPr>
            <a:xfrm>
              <a:off x="736" y="7679"/>
              <a:ext cx="12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rmAutofit fontScale="62500"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b="1" i="0" lang="cs-CZ" sz="10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inovujtevpk.cz</a:t>
              </a:r>
              <a:endParaRPr b="1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F:\!!!Klienti_grafika\Plzensky kraj\IDENTITA\LOGO\Group 1363.png" id="116" name="Google Shape;116;gfbff692f91_0_6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2757" y="7606"/>
              <a:ext cx="810" cy="2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:\!!!Klienti_grafika\Plzensky kraj\IDENTITA\PODKLADY\EXPORTY_jpg_png\Datový zdroj 2_.png" id="117" name="Google Shape;117;gfbff692f91_0_6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922" y="7566"/>
              <a:ext cx="2637" cy="3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8" name="Google Shape;118;gfbff692f91_0_64"/>
          <p:cNvSpPr txBox="1"/>
          <p:nvPr/>
        </p:nvSpPr>
        <p:spPr>
          <a:xfrm>
            <a:off x="1980025" y="1824125"/>
            <a:ext cx="2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gfbff692f91_0_64"/>
          <p:cNvSpPr txBox="1"/>
          <p:nvPr/>
        </p:nvSpPr>
        <p:spPr>
          <a:xfrm>
            <a:off x="598800" y="1523000"/>
            <a:ext cx="3960300" cy="25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Regionální značka &amp; Podpora projektu SA II. 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Argumenty a reálné kroky pro tvorbu deštníku 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Sdílení informací a příležitostí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Marketingové nástroje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Partnerství vs. Tržiště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0" name="Google Shape;120;gfbff692f91_0_64"/>
          <p:cNvSpPr txBox="1"/>
          <p:nvPr/>
        </p:nvSpPr>
        <p:spPr>
          <a:xfrm>
            <a:off x="735275" y="976275"/>
            <a:ext cx="3270900" cy="30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Verdana"/>
              <a:buNone/>
            </a:pPr>
            <a:r>
              <a:rPr lang="cs-CZ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Smart Akcelerátor II. PK</a:t>
            </a:r>
            <a:endParaRPr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1" name="Google Shape;121;gfbff692f91_0_64"/>
          <p:cNvSpPr txBox="1"/>
          <p:nvPr/>
        </p:nvSpPr>
        <p:spPr>
          <a:xfrm>
            <a:off x="5287100" y="976275"/>
            <a:ext cx="3270900" cy="30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Verdana"/>
              <a:buNone/>
            </a:pPr>
            <a:r>
              <a:rPr lang="cs-CZ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Marketingová skupina</a:t>
            </a:r>
            <a:endParaRPr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2" name="Google Shape;122;gfbff692f91_0_64"/>
          <p:cNvSpPr txBox="1"/>
          <p:nvPr/>
        </p:nvSpPr>
        <p:spPr>
          <a:xfrm>
            <a:off x="5126550" y="1523000"/>
            <a:ext cx="3960300" cy="25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Jsme v tom společně, jsme na počátku 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Brno a Horní Rakousko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Zpětná vazba a definování potřeb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Používání toho co je hotovo 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Sdílení informací, podnětů a nápadů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Proaktivita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3" name="Google Shape;123;gfbff692f91_0_64"/>
          <p:cNvSpPr txBox="1"/>
          <p:nvPr/>
        </p:nvSpPr>
        <p:spPr>
          <a:xfrm>
            <a:off x="2550650" y="276850"/>
            <a:ext cx="4032300" cy="30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Verdana"/>
              <a:buNone/>
            </a:pPr>
            <a:r>
              <a:rPr b="1" lang="cs-CZ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Regionální inovační marketing</a:t>
            </a:r>
            <a:endParaRPr b="1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gfbff692f91_0_95"/>
          <p:cNvGrpSpPr/>
          <p:nvPr/>
        </p:nvGrpSpPr>
        <p:grpSpPr>
          <a:xfrm>
            <a:off x="0" y="0"/>
            <a:ext cx="9144000" cy="5143500"/>
            <a:chOff x="1" y="0"/>
            <a:chExt cx="14400" cy="8100"/>
          </a:xfrm>
        </p:grpSpPr>
        <p:sp>
          <p:nvSpPr>
            <p:cNvPr id="129" name="Google Shape;129;gfbff692f91_0_95"/>
            <p:cNvSpPr/>
            <p:nvPr/>
          </p:nvSpPr>
          <p:spPr>
            <a:xfrm>
              <a:off x="1" y="0"/>
              <a:ext cx="14400" cy="81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gfbff692f91_0_95"/>
            <p:cNvSpPr/>
            <p:nvPr/>
          </p:nvSpPr>
          <p:spPr>
            <a:xfrm>
              <a:off x="1" y="7368"/>
              <a:ext cx="14400" cy="600"/>
            </a:xfrm>
            <a:prstGeom prst="rect">
              <a:avLst/>
            </a:prstGeom>
            <a:solidFill>
              <a:srgbClr val="EFC62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gfbff692f91_0_95"/>
            <p:cNvSpPr txBox="1"/>
            <p:nvPr/>
          </p:nvSpPr>
          <p:spPr>
            <a:xfrm>
              <a:off x="736" y="7679"/>
              <a:ext cx="12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rmAutofit fontScale="62500"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b="1" i="0" lang="cs-CZ" sz="10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inovujtevpk.cz</a:t>
              </a:r>
              <a:endParaRPr b="1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F:\!!!Klienti_grafika\Plzensky kraj\IDENTITA\LOGO\Group 1363.png" id="132" name="Google Shape;132;gfbff692f91_0_9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2757" y="7606"/>
              <a:ext cx="810" cy="2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:\!!!Klienti_grafika\Plzensky kraj\IDENTITA\PODKLADY\EXPORTY_jpg_png\Datový zdroj 2_.png" id="133" name="Google Shape;133;gfbff692f91_0_9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922" y="7566"/>
              <a:ext cx="2637" cy="3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4" name="Google Shape;134;gfbff692f91_0_95"/>
          <p:cNvSpPr txBox="1"/>
          <p:nvPr/>
        </p:nvSpPr>
        <p:spPr>
          <a:xfrm>
            <a:off x="221472" y="196882"/>
            <a:ext cx="5833200" cy="75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Verdana"/>
              <a:buNone/>
            </a:pPr>
            <a:r>
              <a:rPr b="1" lang="cs-CZ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Nastavujeme procesy a podmínky</a:t>
            </a:r>
            <a:endParaRPr b="1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5" name="Google Shape;135;gfbff692f91_0_95"/>
          <p:cNvSpPr txBox="1"/>
          <p:nvPr/>
        </p:nvSpPr>
        <p:spPr>
          <a:xfrm>
            <a:off x="1980025" y="1824125"/>
            <a:ext cx="2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gfbff692f91_0_95"/>
          <p:cNvSpPr txBox="1"/>
          <p:nvPr/>
        </p:nvSpPr>
        <p:spPr>
          <a:xfrm>
            <a:off x="109125" y="953175"/>
            <a:ext cx="3960300" cy="30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projekt SA II. Pk &gt; konec v roce 2022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Rozpočet na rok s pevnou alokací položek a témat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 III. / Inovační centrum PK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pokládáme základy Regionálnímu Inovačnímu Marketingu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 pilíře komunikace pro rok 2022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7" name="Google Shape;137;gfbff692f91_0_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5875" y="886750"/>
            <a:ext cx="1851476" cy="2650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fbff692f91_0_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65627" y="1534424"/>
            <a:ext cx="2162052" cy="2912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3"/>
          <p:cNvGrpSpPr/>
          <p:nvPr/>
        </p:nvGrpSpPr>
        <p:grpSpPr>
          <a:xfrm>
            <a:off x="0" y="0"/>
            <a:ext cx="9144000" cy="5143500"/>
            <a:chOff x="1" y="0"/>
            <a:chExt cx="14400" cy="8100"/>
          </a:xfrm>
        </p:grpSpPr>
        <p:sp>
          <p:nvSpPr>
            <p:cNvPr id="144" name="Google Shape;144;p3"/>
            <p:cNvSpPr/>
            <p:nvPr/>
          </p:nvSpPr>
          <p:spPr>
            <a:xfrm>
              <a:off x="1" y="0"/>
              <a:ext cx="14400" cy="81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1" y="7368"/>
              <a:ext cx="14400" cy="600"/>
            </a:xfrm>
            <a:prstGeom prst="rect">
              <a:avLst/>
            </a:prstGeom>
            <a:solidFill>
              <a:srgbClr val="EFC62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3"/>
            <p:cNvSpPr txBox="1"/>
            <p:nvPr/>
          </p:nvSpPr>
          <p:spPr>
            <a:xfrm>
              <a:off x="736" y="7679"/>
              <a:ext cx="12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rmAutofit fontScale="60000" lnSpcReduction="20000"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b="1" i="0" lang="cs-CZ" sz="10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inovujtevpk.cz</a:t>
              </a:r>
              <a:endParaRPr b="1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F:\!!!Klienti_grafika\Plzensky kraj\IDENTITA\LOGO\Group 1363.png" id="147" name="Google Shape;147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2757" y="7606"/>
              <a:ext cx="810" cy="2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:\!!!Klienti_grafika\Plzensky kraj\IDENTITA\PODKLADY\EXPORTY_jpg_png\Datový zdroj 2_.png" id="148" name="Google Shape;148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922" y="7566"/>
              <a:ext cx="2637" cy="3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9" name="Google Shape;149;p3"/>
          <p:cNvSpPr txBox="1"/>
          <p:nvPr/>
        </p:nvSpPr>
        <p:spPr>
          <a:xfrm>
            <a:off x="221472" y="196882"/>
            <a:ext cx="5833200" cy="75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Verdana"/>
              <a:buNone/>
            </a:pPr>
            <a:r>
              <a:rPr b="1" lang="cs-CZ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Tvoříme obsah</a:t>
            </a:r>
            <a:endParaRPr b="1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0" name="Google Shape;150;p3"/>
          <p:cNvSpPr txBox="1"/>
          <p:nvPr/>
        </p:nvSpPr>
        <p:spPr>
          <a:xfrm>
            <a:off x="1980025" y="1824125"/>
            <a:ext cx="2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3"/>
          <p:cNvSpPr txBox="1"/>
          <p:nvPr/>
        </p:nvSpPr>
        <p:spPr>
          <a:xfrm>
            <a:off x="109125" y="953175"/>
            <a:ext cx="3960300" cy="30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40+ autorských článků, rozhovorů a reportáží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 newsletterů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průřezová témata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TZ, web, inzerce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GetSmart #2 vytisknut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videoseriály Industriální turistika, Kreativní hotspoty, Chytrý region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fotobanka a tvorba ilustrativních fotografií PK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anglické články 2022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+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sdílejte a </a:t>
            </a: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distribuujte</a:t>
            </a: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GetSmart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+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sdílejte zpětnou vazbu k obsahu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+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vaše eventy a výzvy v kalendáři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2" name="Google Shape;152;p3"/>
          <p:cNvPicPr preferRelativeResize="0"/>
          <p:nvPr/>
        </p:nvPicPr>
        <p:blipFill rotWithShape="1">
          <a:blip r:embed="rId5">
            <a:alphaModFix/>
          </a:blip>
          <a:srcRect b="2938" l="9671" r="11952" t="1959"/>
          <a:stretch/>
        </p:blipFill>
        <p:spPr>
          <a:xfrm rot="10800000">
            <a:off x="5983098" y="125450"/>
            <a:ext cx="3011277" cy="274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88222" y="1099850"/>
            <a:ext cx="1958526" cy="338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"/>
          <p:cNvPicPr preferRelativeResize="0"/>
          <p:nvPr/>
        </p:nvPicPr>
        <p:blipFill rotWithShape="1">
          <a:blip r:embed="rId7">
            <a:alphaModFix/>
          </a:blip>
          <a:srcRect b="18008" l="4927" r="3998" t="20967"/>
          <a:stretch/>
        </p:blipFill>
        <p:spPr>
          <a:xfrm rot="10800000">
            <a:off x="6374298" y="3068773"/>
            <a:ext cx="2328151" cy="1170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gfbff692f91_0_48"/>
          <p:cNvGrpSpPr/>
          <p:nvPr/>
        </p:nvGrpSpPr>
        <p:grpSpPr>
          <a:xfrm>
            <a:off x="0" y="0"/>
            <a:ext cx="9144000" cy="5143500"/>
            <a:chOff x="1" y="0"/>
            <a:chExt cx="14400" cy="8100"/>
          </a:xfrm>
        </p:grpSpPr>
        <p:sp>
          <p:nvSpPr>
            <p:cNvPr id="160" name="Google Shape;160;gfbff692f91_0_48"/>
            <p:cNvSpPr/>
            <p:nvPr/>
          </p:nvSpPr>
          <p:spPr>
            <a:xfrm>
              <a:off x="1" y="0"/>
              <a:ext cx="14400" cy="81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gfbff692f91_0_48"/>
            <p:cNvSpPr/>
            <p:nvPr/>
          </p:nvSpPr>
          <p:spPr>
            <a:xfrm>
              <a:off x="1" y="7368"/>
              <a:ext cx="14400" cy="600"/>
            </a:xfrm>
            <a:prstGeom prst="rect">
              <a:avLst/>
            </a:prstGeom>
            <a:solidFill>
              <a:srgbClr val="EFC62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gfbff692f91_0_48"/>
            <p:cNvSpPr txBox="1"/>
            <p:nvPr/>
          </p:nvSpPr>
          <p:spPr>
            <a:xfrm>
              <a:off x="736" y="7679"/>
              <a:ext cx="12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rmAutofit fontScale="62500"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b="1" i="0" lang="cs-CZ" sz="10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inovujtevpk.cz</a:t>
              </a:r>
              <a:endParaRPr b="1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F:\!!!Klienti_grafika\Plzensky kraj\IDENTITA\LOGO\Group 1363.png" id="163" name="Google Shape;163;gfbff692f91_0_4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2757" y="7606"/>
              <a:ext cx="810" cy="2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:\!!!Klienti_grafika\Plzensky kraj\IDENTITA\PODKLADY\EXPORTY_jpg_png\Datový zdroj 2_.png" id="164" name="Google Shape;164;gfbff692f91_0_4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922" y="7566"/>
              <a:ext cx="2637" cy="3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5" name="Google Shape;165;gfbff692f91_0_48"/>
          <p:cNvSpPr txBox="1"/>
          <p:nvPr/>
        </p:nvSpPr>
        <p:spPr>
          <a:xfrm>
            <a:off x="221472" y="196882"/>
            <a:ext cx="5833200" cy="75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Verdana"/>
              <a:buNone/>
            </a:pPr>
            <a:r>
              <a:rPr b="1" lang="cs-CZ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Sociální sítě &amp; digital</a:t>
            </a:r>
            <a:endParaRPr b="1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6" name="Google Shape;166;gfbff692f91_0_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5275" y="148100"/>
            <a:ext cx="2297751" cy="324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fbff692f91_0_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62826" y="572963"/>
            <a:ext cx="2352049" cy="239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fbff692f91_0_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83076" y="2172000"/>
            <a:ext cx="2398076" cy="2262827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gfbff692f91_0_48"/>
          <p:cNvSpPr txBox="1"/>
          <p:nvPr/>
        </p:nvSpPr>
        <p:spPr>
          <a:xfrm>
            <a:off x="1980025" y="1824125"/>
            <a:ext cx="2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gfbff692f91_0_48"/>
          <p:cNvSpPr txBox="1"/>
          <p:nvPr/>
        </p:nvSpPr>
        <p:spPr>
          <a:xfrm>
            <a:off x="109125" y="953175"/>
            <a:ext cx="3960300" cy="30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Web &amp; Linkedin &amp; Facebook &amp; YouTube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rostoucí počty followers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pravidelný posting a sponzorování kampaní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sdílení akcí, informací od partnerů 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CTA je návštěva webu či aktivita na profilu partnera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 verze webu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#pilsenregion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PPC po dotažení obsahu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+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sledujte nás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+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dávejte nám zpětnou vazbu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+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sdílejte s námi váš obsah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gfbff692f91_0_7"/>
          <p:cNvGrpSpPr/>
          <p:nvPr/>
        </p:nvGrpSpPr>
        <p:grpSpPr>
          <a:xfrm>
            <a:off x="0" y="0"/>
            <a:ext cx="9144000" cy="5143500"/>
            <a:chOff x="1" y="0"/>
            <a:chExt cx="14400" cy="8100"/>
          </a:xfrm>
        </p:grpSpPr>
        <p:sp>
          <p:nvSpPr>
            <p:cNvPr id="176" name="Google Shape;176;gfbff692f91_0_7"/>
            <p:cNvSpPr/>
            <p:nvPr/>
          </p:nvSpPr>
          <p:spPr>
            <a:xfrm>
              <a:off x="1" y="0"/>
              <a:ext cx="14400" cy="81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gfbff692f91_0_7"/>
            <p:cNvSpPr/>
            <p:nvPr/>
          </p:nvSpPr>
          <p:spPr>
            <a:xfrm>
              <a:off x="1" y="7368"/>
              <a:ext cx="14400" cy="600"/>
            </a:xfrm>
            <a:prstGeom prst="rect">
              <a:avLst/>
            </a:prstGeom>
            <a:solidFill>
              <a:srgbClr val="EFC62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gfbff692f91_0_7"/>
            <p:cNvSpPr txBox="1"/>
            <p:nvPr/>
          </p:nvSpPr>
          <p:spPr>
            <a:xfrm>
              <a:off x="736" y="7679"/>
              <a:ext cx="12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rmAutofit fontScale="62500"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b="1" i="0" lang="cs-CZ" sz="10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inovujtevpk.cz</a:t>
              </a:r>
              <a:endParaRPr b="1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F:\!!!Klienti_grafika\Plzensky kraj\IDENTITA\LOGO\Group 1363.png" id="179" name="Google Shape;179;gfbff692f91_0_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2757" y="7606"/>
              <a:ext cx="810" cy="2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:\!!!Klienti_grafika\Plzensky kraj\IDENTITA\PODKLADY\EXPORTY_jpg_png\Datový zdroj 2_.png" id="180" name="Google Shape;180;gfbff692f91_0_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922" y="7566"/>
              <a:ext cx="2637" cy="3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1" name="Google Shape;181;gfbff692f91_0_7"/>
          <p:cNvSpPr txBox="1"/>
          <p:nvPr/>
        </p:nvSpPr>
        <p:spPr>
          <a:xfrm>
            <a:off x="221472" y="196882"/>
            <a:ext cx="5833200" cy="75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Verdana"/>
              <a:buNone/>
            </a:pPr>
            <a:r>
              <a:rPr b="1" lang="cs-CZ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Inzerce a PR</a:t>
            </a:r>
            <a:endParaRPr b="1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2" name="Google Shape;182;gfbff692f91_0_7"/>
          <p:cNvSpPr txBox="1"/>
          <p:nvPr/>
        </p:nvSpPr>
        <p:spPr>
          <a:xfrm>
            <a:off x="1980025" y="1824125"/>
            <a:ext cx="2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gfbff692f91_0_7"/>
          <p:cNvSpPr txBox="1"/>
          <p:nvPr/>
        </p:nvSpPr>
        <p:spPr>
          <a:xfrm>
            <a:off x="109125" y="953175"/>
            <a:ext cx="3960300" cy="30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publikace tiskových zpráv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ČTK Protext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media monitoring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inzerce A11, Economia, Finmag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průřezová autorsky zpracovaná témata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+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sdílejte nápady na témata a články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+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dejte nám vědět, kde chybíme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4" name="Google Shape;184;gfbff692f91_0_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0470" y="196875"/>
            <a:ext cx="3605627" cy="230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fbff692f91_0_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28742" y="68100"/>
            <a:ext cx="2042976" cy="205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fbff692f91_0_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36792" y="2338624"/>
            <a:ext cx="1644050" cy="190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fbff692f91_0_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25981" y="2720575"/>
            <a:ext cx="2982483" cy="190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fbff692f91_0_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59524" y="1824125"/>
            <a:ext cx="2042976" cy="1791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oogle Shape;193;gfbff692f91_0_27"/>
          <p:cNvGrpSpPr/>
          <p:nvPr/>
        </p:nvGrpSpPr>
        <p:grpSpPr>
          <a:xfrm>
            <a:off x="0" y="0"/>
            <a:ext cx="9144000" cy="5143500"/>
            <a:chOff x="1" y="0"/>
            <a:chExt cx="14400" cy="8100"/>
          </a:xfrm>
        </p:grpSpPr>
        <p:sp>
          <p:nvSpPr>
            <p:cNvPr id="194" name="Google Shape;194;gfbff692f91_0_27"/>
            <p:cNvSpPr/>
            <p:nvPr/>
          </p:nvSpPr>
          <p:spPr>
            <a:xfrm>
              <a:off x="1" y="0"/>
              <a:ext cx="14400" cy="81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gfbff692f91_0_27"/>
            <p:cNvSpPr/>
            <p:nvPr/>
          </p:nvSpPr>
          <p:spPr>
            <a:xfrm>
              <a:off x="1" y="7368"/>
              <a:ext cx="14400" cy="600"/>
            </a:xfrm>
            <a:prstGeom prst="rect">
              <a:avLst/>
            </a:prstGeom>
            <a:solidFill>
              <a:srgbClr val="EFC62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gfbff692f91_0_27"/>
            <p:cNvSpPr txBox="1"/>
            <p:nvPr/>
          </p:nvSpPr>
          <p:spPr>
            <a:xfrm>
              <a:off x="736" y="7679"/>
              <a:ext cx="12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rmAutofit fontScale="62500"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b="1" i="0" lang="cs-CZ" sz="10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inovujtevpk.cz</a:t>
              </a:r>
              <a:endParaRPr b="1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F:\!!!Klienti_grafika\Plzensky kraj\IDENTITA\LOGO\Group 1363.png" id="197" name="Google Shape;197;gfbff692f91_0_2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2757" y="7606"/>
              <a:ext cx="810" cy="2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:\!!!Klienti_grafika\Plzensky kraj\IDENTITA\PODKLADY\EXPORTY_jpg_png\Datový zdroj 2_.png" id="198" name="Google Shape;198;gfbff692f91_0_2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922" y="7566"/>
              <a:ext cx="2637" cy="3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9" name="Google Shape;199;gfbff692f91_0_27"/>
          <p:cNvSpPr txBox="1"/>
          <p:nvPr/>
        </p:nvSpPr>
        <p:spPr>
          <a:xfrm>
            <a:off x="221472" y="196882"/>
            <a:ext cx="5833200" cy="75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Verdana"/>
              <a:buNone/>
            </a:pPr>
            <a:r>
              <a:rPr b="1" lang="cs-CZ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Smart KIT ready to use!</a:t>
            </a:r>
            <a:endParaRPr b="1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0" name="Google Shape;200;gfbff692f91_0_27"/>
          <p:cNvSpPr txBox="1"/>
          <p:nvPr/>
        </p:nvSpPr>
        <p:spPr>
          <a:xfrm>
            <a:off x="1980025" y="1824125"/>
            <a:ext cx="2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gfbff692f91_0_27"/>
          <p:cNvSpPr txBox="1"/>
          <p:nvPr/>
        </p:nvSpPr>
        <p:spPr>
          <a:xfrm>
            <a:off x="109125" y="953175"/>
            <a:ext cx="3960300" cy="30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základní set prezentačních materiálů k dispozici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ready do konce  leden 2022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CZ &amp; EN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 profil PK, video, Kompendium RIS3, PPT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GetSmart magazín &amp; merchandising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 stažení i fyzicky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+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používejte v maximální míře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+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prosíme o zpětnou vazbu o využitelnosti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+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prosíme o nápady na top co je dále potřeba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2" name="Google Shape;202;gfbff692f91_0_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1949" y="533449"/>
            <a:ext cx="2826875" cy="169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fbff692f91_0_27"/>
          <p:cNvPicPr preferRelativeResize="0"/>
          <p:nvPr/>
        </p:nvPicPr>
        <p:blipFill rotWithShape="1">
          <a:blip r:embed="rId6">
            <a:alphaModFix/>
          </a:blip>
          <a:srcRect b="15368" l="6744" r="28963" t="20248"/>
          <a:stretch/>
        </p:blipFill>
        <p:spPr>
          <a:xfrm rot="-5400000">
            <a:off x="5564613" y="2198676"/>
            <a:ext cx="1862124" cy="139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fbff692f91_0_27"/>
          <p:cNvPicPr preferRelativeResize="0"/>
          <p:nvPr/>
        </p:nvPicPr>
        <p:blipFill rotWithShape="1">
          <a:blip r:embed="rId7">
            <a:alphaModFix/>
          </a:blip>
          <a:srcRect b="0" l="0" r="17992" t="0"/>
          <a:stretch/>
        </p:blipFill>
        <p:spPr>
          <a:xfrm rot="-5400000">
            <a:off x="7228874" y="887898"/>
            <a:ext cx="1824527" cy="166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fbff692f91_0_27"/>
          <p:cNvPicPr preferRelativeResize="0"/>
          <p:nvPr/>
        </p:nvPicPr>
        <p:blipFill rotWithShape="1">
          <a:blip r:embed="rId8">
            <a:alphaModFix/>
          </a:blip>
          <a:srcRect b="33256" l="13708" r="22143" t="2665"/>
          <a:stretch/>
        </p:blipFill>
        <p:spPr>
          <a:xfrm rot="-5400000">
            <a:off x="4733724" y="3126626"/>
            <a:ext cx="1637750" cy="1004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gfbff692f91_0_125"/>
          <p:cNvGrpSpPr/>
          <p:nvPr/>
        </p:nvGrpSpPr>
        <p:grpSpPr>
          <a:xfrm>
            <a:off x="0" y="0"/>
            <a:ext cx="9144000" cy="5143500"/>
            <a:chOff x="1" y="0"/>
            <a:chExt cx="14400" cy="8100"/>
          </a:xfrm>
        </p:grpSpPr>
        <p:sp>
          <p:nvSpPr>
            <p:cNvPr id="211" name="Google Shape;211;gfbff692f91_0_125"/>
            <p:cNvSpPr/>
            <p:nvPr/>
          </p:nvSpPr>
          <p:spPr>
            <a:xfrm>
              <a:off x="1" y="0"/>
              <a:ext cx="14400" cy="81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gfbff692f91_0_125"/>
            <p:cNvSpPr/>
            <p:nvPr/>
          </p:nvSpPr>
          <p:spPr>
            <a:xfrm>
              <a:off x="1" y="7368"/>
              <a:ext cx="14400" cy="600"/>
            </a:xfrm>
            <a:prstGeom prst="rect">
              <a:avLst/>
            </a:prstGeom>
            <a:solidFill>
              <a:srgbClr val="EFC62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gfbff692f91_0_125"/>
            <p:cNvSpPr txBox="1"/>
            <p:nvPr/>
          </p:nvSpPr>
          <p:spPr>
            <a:xfrm>
              <a:off x="736" y="7679"/>
              <a:ext cx="12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rmAutofit fontScale="62500"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b="1" i="0" lang="cs-CZ" sz="10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inovujtevpk.cz</a:t>
              </a:r>
              <a:endParaRPr b="1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F:\!!!Klienti_grafika\Plzensky kraj\IDENTITA\LOGO\Group 1363.png" id="214" name="Google Shape;214;gfbff692f91_0_12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2757" y="7606"/>
              <a:ext cx="810" cy="2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:\!!!Klienti_grafika\Plzensky kraj\IDENTITA\PODKLADY\EXPORTY_jpg_png\Datový zdroj 2_.png" id="215" name="Google Shape;215;gfbff692f91_0_1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922" y="7566"/>
              <a:ext cx="2637" cy="3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6" name="Google Shape;216;gfbff692f91_0_125"/>
          <p:cNvSpPr txBox="1"/>
          <p:nvPr/>
        </p:nvSpPr>
        <p:spPr>
          <a:xfrm>
            <a:off x="221472" y="196882"/>
            <a:ext cx="5833200" cy="75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Verdana"/>
              <a:buNone/>
            </a:pPr>
            <a:r>
              <a:rPr b="1" lang="cs-CZ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Konkrétně připravujeme na rok 2022</a:t>
            </a:r>
            <a:endParaRPr b="1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7" name="Google Shape;217;gfbff692f91_0_125"/>
          <p:cNvSpPr txBox="1"/>
          <p:nvPr/>
        </p:nvSpPr>
        <p:spPr>
          <a:xfrm>
            <a:off x="1980025" y="1824125"/>
            <a:ext cx="2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gfbff692f91_0_125"/>
          <p:cNvSpPr txBox="1"/>
          <p:nvPr/>
        </p:nvSpPr>
        <p:spPr>
          <a:xfrm>
            <a:off x="109125" y="953175"/>
            <a:ext cx="3960300" cy="35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workshopy na témata komunikace inovací (marketéři, novináři, pracovní forma)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Síťování 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pravidelná setkávání pracovní skupiny Marketing &amp; budování Ekosystému VVI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návštěvy a </a:t>
            </a: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exkurze</a:t>
            </a: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ve firmách, pro studenty č politiky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soutěže zaměřené na studenty SŠ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video seriály </a:t>
            </a:r>
            <a:b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Infrastruktura ( 12 2021 – 01 2022)</a:t>
            </a:r>
            <a:b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 stopách inovací ( 5 - 6 2022)</a:t>
            </a:r>
            <a:b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Science Fiction ( 9 – 10 2022)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podpora aktivit partnerů, podpora značky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Char char="●"/>
            </a:pPr>
            <a:r>
              <a:rPr lang="cs-CZ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visual identity update</a:t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9" name="Google Shape;219;gfbff692f91_0_1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8494" y="358525"/>
            <a:ext cx="3025224" cy="201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fbff692f91_0_1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25980" y="1370163"/>
            <a:ext cx="1736676" cy="240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fbff692f91_0_1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54721" y="2571751"/>
            <a:ext cx="2838999" cy="189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iv sady Office">
  <a:themeElements>
    <a:clrScheme name="Kancelář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9ECC0D4F91C9841AE9D61F00DEEF697" ma:contentTypeVersion="13" ma:contentTypeDescription="Vytvoří nový dokument" ma:contentTypeScope="" ma:versionID="6d9d5843167a586abb0eee971b8eed0a">
  <xsd:schema xmlns:xsd="http://www.w3.org/2001/XMLSchema" xmlns:xs="http://www.w3.org/2001/XMLSchema" xmlns:p="http://schemas.microsoft.com/office/2006/metadata/properties" xmlns:ns2="846ce3a8-405a-48c5-b953-024cc9ff8d5c" xmlns:ns3="eaeec678-e23f-4141-88a9-2d5ecc2ad676" targetNamespace="http://schemas.microsoft.com/office/2006/metadata/properties" ma:root="true" ma:fieldsID="80f31b30acf638d576b60abc6f5a881f" ns2:_="" ns3:_="">
    <xsd:import namespace="846ce3a8-405a-48c5-b953-024cc9ff8d5c"/>
    <xsd:import namespace="eaeec678-e23f-4141-88a9-2d5ecc2ad6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6ce3a8-405a-48c5-b953-024cc9ff8d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eec678-e23f-4141-88a9-2d5ecc2ad67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4B3AE8F-5EF8-41AB-BF08-414ED6BF3E68}"/>
</file>

<file path=customXml/itemProps2.xml><?xml version="1.0" encoding="utf-8"?>
<ds:datastoreItem xmlns:ds="http://schemas.openxmlformats.org/officeDocument/2006/customXml" ds:itemID="{5EC8FCC5-EC3D-4D99-A7C7-312474828615}"/>
</file>

<file path=customXml/itemProps3.xml><?xml version="1.0" encoding="utf-8"?>
<ds:datastoreItem xmlns:ds="http://schemas.openxmlformats.org/officeDocument/2006/customXml" ds:itemID="{C1640333-8E96-4677-B547-24BC39396ED2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HP</dc:creator>
  <dcterms:created xsi:type="dcterms:W3CDTF">2020-06-01T08:19:00Z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1033-11.2.0.10114</vt:lpwstr>
  </property>
  <property fmtid="{D5CDD505-2E9C-101B-9397-08002B2CF9AE}" pid="3" name="ContentTypeId">
    <vt:lpwstr>0x01010019ECC0D4F91C9841AE9D61F00DEEF697</vt:lpwstr>
  </property>
</Properties>
</file>